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442" r:id="rId2"/>
    <p:sldId id="259" r:id="rId3"/>
    <p:sldId id="489" r:id="rId4"/>
    <p:sldId id="256" r:id="rId5"/>
    <p:sldId id="451" r:id="rId6"/>
    <p:sldId id="499" r:id="rId7"/>
    <p:sldId id="479" r:id="rId8"/>
    <p:sldId id="443" r:id="rId9"/>
    <p:sldId id="453" r:id="rId10"/>
    <p:sldId id="494" r:id="rId11"/>
    <p:sldId id="455" r:id="rId12"/>
    <p:sldId id="495" r:id="rId13"/>
    <p:sldId id="480" r:id="rId14"/>
    <p:sldId id="445" r:id="rId15"/>
    <p:sldId id="458" r:id="rId16"/>
    <p:sldId id="482" r:id="rId17"/>
    <p:sldId id="483" r:id="rId18"/>
    <p:sldId id="461" r:id="rId19"/>
    <p:sldId id="484" r:id="rId20"/>
    <p:sldId id="485" r:id="rId21"/>
    <p:sldId id="444" r:id="rId22"/>
    <p:sldId id="446" r:id="rId23"/>
    <p:sldId id="447" r:id="rId24"/>
    <p:sldId id="450" r:id="rId25"/>
    <p:sldId id="500" r:id="rId26"/>
    <p:sldId id="449" r:id="rId27"/>
    <p:sldId id="470" r:id="rId28"/>
    <p:sldId id="471" r:id="rId29"/>
    <p:sldId id="490" r:id="rId30"/>
    <p:sldId id="472" r:id="rId31"/>
    <p:sldId id="476" r:id="rId32"/>
    <p:sldId id="475" r:id="rId33"/>
    <p:sldId id="473" r:id="rId34"/>
    <p:sldId id="477" r:id="rId35"/>
    <p:sldId id="481" r:id="rId36"/>
    <p:sldId id="496" r:id="rId37"/>
    <p:sldId id="501" r:id="rId38"/>
    <p:sldId id="493" r:id="rId39"/>
    <p:sldId id="497" r:id="rId40"/>
    <p:sldId id="488" r:id="rId41"/>
    <p:sldId id="498" r:id="rId42"/>
    <p:sldId id="478" r:id="rId43"/>
    <p:sldId id="487" r:id="rId44"/>
    <p:sldId id="492" r:id="rId45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עמודה1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960-48E1-A89E-A0E81A412F1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8AB-4525-9CB0-CB5C037A06E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8AB-4525-9CB0-CB5C037A06E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8AB-4525-9CB0-CB5C037A06E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8AB-4525-9CB0-CB5C037A06ED}"/>
              </c:ext>
            </c:extLst>
          </c:dPt>
          <c:cat>
            <c:strRef>
              <c:f>גיליון1!$A$2:$A$6</c:f>
              <c:strCache>
                <c:ptCount val="5"/>
                <c:pt idx="0">
                  <c:v>בעלי דירות מתגוררים</c:v>
                </c:pt>
                <c:pt idx="1">
                  <c:v>בעלי דירות משכירים</c:v>
                </c:pt>
                <c:pt idx="2">
                  <c:v>שוכרים</c:v>
                </c:pt>
                <c:pt idx="3">
                  <c:v>בעלי חנויות</c:v>
                </c:pt>
                <c:pt idx="4">
                  <c:v>לא ענו </c:v>
                </c:pt>
              </c:strCache>
            </c:strRef>
          </c:cat>
          <c:val>
            <c:numRef>
              <c:f>גיליון1!$B$2:$B$6</c:f>
              <c:numCache>
                <c:formatCode>General</c:formatCode>
                <c:ptCount val="5"/>
                <c:pt idx="0">
                  <c:v>5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60-48E1-A89E-A0E81A412F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DA88-5FE5-4C1E-B43E-BBD517D817FA}" type="datetimeFigureOut">
              <a:rPr lang="he-IL" smtClean="0"/>
              <a:t>י"ח/אב/תשפ"ה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06B59E7-C594-4103-8D31-1376D967FA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79700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DA88-5FE5-4C1E-B43E-BBD517D817FA}" type="datetimeFigureOut">
              <a:rPr lang="he-IL" smtClean="0"/>
              <a:t>י"ח/אב/תשפ"ה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06B59E7-C594-4103-8D31-1376D967FA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0002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DA88-5FE5-4C1E-B43E-BBD517D817FA}" type="datetimeFigureOut">
              <a:rPr lang="he-IL" smtClean="0"/>
              <a:t>י"ח/אב/תשפ"ה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06B59E7-C594-4103-8D31-1376D967FA87}" type="slidenum">
              <a:rPr lang="he-IL" smtClean="0"/>
              <a:t>‹#›</a:t>
            </a:fld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87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DA88-5FE5-4C1E-B43E-BBD517D817FA}" type="datetimeFigureOut">
              <a:rPr lang="he-IL" smtClean="0"/>
              <a:t>י"ח/אב/תשפ"ה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6B59E7-C594-4103-8D31-1376D967FA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0103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DA88-5FE5-4C1E-B43E-BBD517D817FA}" type="datetimeFigureOut">
              <a:rPr lang="he-IL" smtClean="0"/>
              <a:t>י"ח/אב/תשפ"ה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6B59E7-C594-4103-8D31-1376D967FA87}" type="slidenum">
              <a:rPr lang="he-IL" smtClean="0"/>
              <a:t>‹#›</a:t>
            </a:fld>
            <a:endParaRPr lang="he-I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0271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נכון או לא נכ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DA88-5FE5-4C1E-B43E-BBD517D817FA}" type="datetimeFigureOut">
              <a:rPr lang="he-IL" smtClean="0"/>
              <a:t>י"ח/אב/תשפ"ה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6B59E7-C594-4103-8D31-1376D967FA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0369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DA88-5FE5-4C1E-B43E-BBD517D817FA}" type="datetimeFigureOut">
              <a:rPr lang="he-IL" smtClean="0"/>
              <a:t>י"ח/אב/תשפ"ה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59E7-C594-4103-8D31-1376D967FA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01128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DA88-5FE5-4C1E-B43E-BBD517D817FA}" type="datetimeFigureOut">
              <a:rPr lang="he-IL" smtClean="0"/>
              <a:t>י"ח/אב/תשפ"ה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59E7-C594-4103-8D31-1376D967FA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3436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DA88-5FE5-4C1E-B43E-BBD517D817FA}" type="datetimeFigureOut">
              <a:rPr lang="he-IL" smtClean="0"/>
              <a:t>י"ח/אב/תשפ"ה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59E7-C594-4103-8D31-1376D967FA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6291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DA88-5FE5-4C1E-B43E-BBD517D817FA}" type="datetimeFigureOut">
              <a:rPr lang="he-IL" smtClean="0"/>
              <a:t>י"ח/אב/תשפ"ה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06B59E7-C594-4103-8D31-1376D967FA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7499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DA88-5FE5-4C1E-B43E-BBD517D817FA}" type="datetimeFigureOut">
              <a:rPr lang="he-IL" smtClean="0"/>
              <a:t>י"ח/אב/תשפ"ה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06B59E7-C594-4103-8D31-1376D967FA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02156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DA88-5FE5-4C1E-B43E-BBD517D817FA}" type="datetimeFigureOut">
              <a:rPr lang="he-IL" smtClean="0"/>
              <a:t>י"ח/אב/תשפ"ה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06B59E7-C594-4103-8D31-1376D967FA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8971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DA88-5FE5-4C1E-B43E-BBD517D817FA}" type="datetimeFigureOut">
              <a:rPr lang="he-IL" smtClean="0"/>
              <a:t>י"ח/אב/תשפ"ה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59E7-C594-4103-8D31-1376D967FA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2660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DA88-5FE5-4C1E-B43E-BBD517D817FA}" type="datetimeFigureOut">
              <a:rPr lang="he-IL" smtClean="0"/>
              <a:t>י"ח/אב/תשפ"ה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59E7-C594-4103-8D31-1376D967FA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8540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DA88-5FE5-4C1E-B43E-BBD517D817FA}" type="datetimeFigureOut">
              <a:rPr lang="he-IL" smtClean="0"/>
              <a:t>י"ח/אב/תשפ"ה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59E7-C594-4103-8D31-1376D967FA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349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DA88-5FE5-4C1E-B43E-BBD517D817FA}" type="datetimeFigureOut">
              <a:rPr lang="he-IL" smtClean="0"/>
              <a:t>י"ח/אב/תשפ"ה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6B59E7-C594-4103-8D31-1376D967FA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22993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BDA88-5FE5-4C1E-B43E-BBD517D817FA}" type="datetimeFigureOut">
              <a:rPr lang="he-IL" smtClean="0"/>
              <a:t>י"ח/אב/תשפ"ה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06B59E7-C594-4103-8D31-1376D967FA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8697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9236" y="178750"/>
            <a:ext cx="927569" cy="8399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B11C7063-FA86-4B0E-B3C9-A253AAD5A8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43" y="190278"/>
            <a:ext cx="2155496" cy="506325"/>
          </a:xfrm>
          <a:prstGeom prst="rect">
            <a:avLst/>
          </a:prstGeom>
          <a:effectLst>
            <a:outerShdw blurRad="114300" dist="127000" dir="6600000" sx="108000" sy="108000" algn="tr" rotWithShape="0">
              <a:prstClr val="black">
                <a:alpha val="32000"/>
              </a:prstClr>
            </a:outerShdw>
          </a:effectLst>
        </p:spPr>
      </p:pic>
      <p:sp>
        <p:nvSpPr>
          <p:cNvPr id="10" name="אליפסה 9">
            <a:extLst>
              <a:ext uri="{FF2B5EF4-FFF2-40B4-BE49-F238E27FC236}">
                <a16:creationId xmlns:a16="http://schemas.microsoft.com/office/drawing/2014/main" id="{CAC48224-9DB6-4428-B71C-5CDDF16DF272}"/>
              </a:ext>
            </a:extLst>
          </p:cNvPr>
          <p:cNvSpPr/>
          <p:nvPr/>
        </p:nvSpPr>
        <p:spPr>
          <a:xfrm>
            <a:off x="5338020" y="2601605"/>
            <a:ext cx="3073173" cy="2500275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46C22"/>
                </a:solidFill>
                <a:effectLst/>
                <a:uLnTx/>
                <a:uFillTx/>
                <a:latin typeface="Segoe UI"/>
                <a:ea typeface="+mn-ea"/>
                <a:cs typeface="BN Barak" pitchFamily="2" charset="-79"/>
              </a:rPr>
              <a:t>משתד</a:t>
            </a:r>
            <a:r>
              <a:rPr kumimoji="0" lang="he-IL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A651"/>
                </a:solidFill>
                <a:effectLst/>
                <a:uLnTx/>
                <a:uFillTx/>
                <a:latin typeface="Segoe UI"/>
                <a:ea typeface="+mn-ea"/>
                <a:cs typeface="BN Barak" pitchFamily="2" charset="-79"/>
              </a:rPr>
              <a:t>ר"ג</a:t>
            </a:r>
            <a:r>
              <a:rPr kumimoji="0" lang="he-IL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46C22"/>
                </a:solidFill>
                <a:effectLst/>
                <a:uLnTx/>
                <a:uFillTx/>
                <a:latin typeface="Segoe UI"/>
                <a:ea typeface="+mn-ea"/>
                <a:cs typeface="BN Barak" pitchFamily="2" charset="-79"/>
              </a:rPr>
              <a:t>ים</a:t>
            </a:r>
            <a:r>
              <a:rPr kumimoji="0" lang="he-IL" sz="2000" b="1" i="0" u="none" strike="noStrike" kern="1200" cap="none" spc="0" normalizeH="0" baseline="0" noProof="0" dirty="0">
                <a:ln>
                  <a:noFill/>
                </a:ln>
                <a:solidFill>
                  <a:srgbClr val="00A651"/>
                </a:solidFill>
                <a:effectLst/>
                <a:uLnTx/>
                <a:uFillTx/>
                <a:latin typeface="Segoe UI"/>
                <a:ea typeface="+mn-ea"/>
                <a:cs typeface="BN Barak" pitchFamily="2" charset="-79"/>
              </a:rPr>
              <a:t> המנהלת התחדשות עירונית רמת-גן</a:t>
            </a:r>
          </a:p>
        </p:txBody>
      </p:sp>
      <p:grpSp>
        <p:nvGrpSpPr>
          <p:cNvPr id="20" name="קבוצה 19">
            <a:extLst>
              <a:ext uri="{FF2B5EF4-FFF2-40B4-BE49-F238E27FC236}">
                <a16:creationId xmlns:a16="http://schemas.microsoft.com/office/drawing/2014/main" id="{99F028C7-AEEE-4DFF-BAA7-8D32DBC5071C}"/>
              </a:ext>
            </a:extLst>
          </p:cNvPr>
          <p:cNvGrpSpPr/>
          <p:nvPr/>
        </p:nvGrpSpPr>
        <p:grpSpPr>
          <a:xfrm>
            <a:off x="4570682" y="1970870"/>
            <a:ext cx="4576287" cy="3761743"/>
            <a:chOff x="4588369" y="1812619"/>
            <a:chExt cx="4576287" cy="3761743"/>
          </a:xfrm>
        </p:grpSpPr>
        <p:cxnSp>
          <p:nvCxnSpPr>
            <p:cNvPr id="21" name="מחבר ישר 20">
              <a:extLst>
                <a:ext uri="{FF2B5EF4-FFF2-40B4-BE49-F238E27FC236}">
                  <a16:creationId xmlns:a16="http://schemas.microsoft.com/office/drawing/2014/main" id="{F03345D6-CFA3-40CF-B447-9579785655E4}"/>
                </a:ext>
              </a:extLst>
            </p:cNvPr>
            <p:cNvCxnSpPr>
              <a:stCxn id="17" idx="0"/>
            </p:cNvCxnSpPr>
            <p:nvPr/>
          </p:nvCxnSpPr>
          <p:spPr>
            <a:xfrm flipV="1">
              <a:off x="4588369" y="1812619"/>
              <a:ext cx="1583562" cy="29161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מחבר ישר 21">
              <a:extLst>
                <a:ext uri="{FF2B5EF4-FFF2-40B4-BE49-F238E27FC236}">
                  <a16:creationId xmlns:a16="http://schemas.microsoft.com/office/drawing/2014/main" id="{A6639C40-8DDA-464F-B201-2D39F3EAE393}"/>
                </a:ext>
              </a:extLst>
            </p:cNvPr>
            <p:cNvCxnSpPr>
              <a:stCxn id="12" idx="0"/>
            </p:cNvCxnSpPr>
            <p:nvPr/>
          </p:nvCxnSpPr>
          <p:spPr>
            <a:xfrm flipH="1" flipV="1">
              <a:off x="7688780" y="1932494"/>
              <a:ext cx="1475876" cy="28042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מחבר ישר 22">
              <a:extLst>
                <a:ext uri="{FF2B5EF4-FFF2-40B4-BE49-F238E27FC236}">
                  <a16:creationId xmlns:a16="http://schemas.microsoft.com/office/drawing/2014/main" id="{165B8354-5722-4BA7-A6FB-EF435FA4B0E9}"/>
                </a:ext>
              </a:extLst>
            </p:cNvPr>
            <p:cNvCxnSpPr>
              <a:endCxn id="12" idx="2"/>
            </p:cNvCxnSpPr>
            <p:nvPr/>
          </p:nvCxnSpPr>
          <p:spPr>
            <a:xfrm>
              <a:off x="5475143" y="5548303"/>
              <a:ext cx="2789819" cy="260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קבוצה 10">
            <a:extLst>
              <a:ext uri="{FF2B5EF4-FFF2-40B4-BE49-F238E27FC236}">
                <a16:creationId xmlns:a16="http://schemas.microsoft.com/office/drawing/2014/main" id="{3150D610-519A-45F8-810C-30B6D7D3F2C7}"/>
              </a:ext>
            </a:extLst>
          </p:cNvPr>
          <p:cNvGrpSpPr/>
          <p:nvPr/>
        </p:nvGrpSpPr>
        <p:grpSpPr>
          <a:xfrm>
            <a:off x="8264962" y="4736766"/>
            <a:ext cx="1799387" cy="1675192"/>
            <a:chOff x="8065268" y="814606"/>
            <a:chExt cx="2389603" cy="2389603"/>
          </a:xfrm>
        </p:grpSpPr>
        <p:sp>
          <p:nvSpPr>
            <p:cNvPr id="12" name="אליפסה 11">
              <a:extLst>
                <a:ext uri="{FF2B5EF4-FFF2-40B4-BE49-F238E27FC236}">
                  <a16:creationId xmlns:a16="http://schemas.microsoft.com/office/drawing/2014/main" id="{A81059BF-9074-44DF-8F37-F5BD8CF7BBD2}"/>
                </a:ext>
              </a:extLst>
            </p:cNvPr>
            <p:cNvSpPr/>
            <p:nvPr/>
          </p:nvSpPr>
          <p:spPr>
            <a:xfrm>
              <a:off x="8065268" y="814606"/>
              <a:ext cx="2389603" cy="2389603"/>
            </a:xfrm>
            <a:prstGeom prst="ellipse">
              <a:avLst/>
            </a:prstGeom>
            <a:solidFill>
              <a:srgbClr val="017DC5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BN Barak" pitchFamily="2" charset="-79"/>
              </a:endParaRPr>
            </a:p>
          </p:txBody>
        </p:sp>
        <p:graphicFrame>
          <p:nvGraphicFramePr>
            <p:cNvPr id="13" name="אובייקט 12">
              <a:extLst>
                <a:ext uri="{FF2B5EF4-FFF2-40B4-BE49-F238E27FC236}">
                  <a16:creationId xmlns:a16="http://schemas.microsoft.com/office/drawing/2014/main" id="{2584068C-7EDB-4D6A-82B3-6B6B304083D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779080" y="1403328"/>
            <a:ext cx="961977" cy="912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6" name="Picture" r:id="rId5" imgW="1743607" imgH="1652159" progId="PhotoDraw.Document.2">
                    <p:embed/>
                  </p:oleObj>
                </mc:Choice>
                <mc:Fallback>
                  <p:oleObj name="Picture" r:id="rId5" imgW="1743607" imgH="1652159" progId="PhotoDraw.Document.2">
                    <p:embed/>
                    <p:pic>
                      <p:nvPicPr>
                        <p:cNvPr id="13" name="אובייקט 12">
                          <a:extLst>
                            <a:ext uri="{FF2B5EF4-FFF2-40B4-BE49-F238E27FC236}">
                              <a16:creationId xmlns:a16="http://schemas.microsoft.com/office/drawing/2014/main" id="{2584068C-7EDB-4D6A-82B3-6B6B304083D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8779080" y="1403328"/>
                          <a:ext cx="961977" cy="9120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מלבן 13">
              <a:extLst>
                <a:ext uri="{FF2B5EF4-FFF2-40B4-BE49-F238E27FC236}">
                  <a16:creationId xmlns:a16="http://schemas.microsoft.com/office/drawing/2014/main" id="{F16D8A64-B5C5-4C7C-908B-8F5598C629C2}"/>
                </a:ext>
              </a:extLst>
            </p:cNvPr>
            <p:cNvSpPr/>
            <p:nvPr/>
          </p:nvSpPr>
          <p:spPr>
            <a:xfrm>
              <a:off x="8456231" y="2179312"/>
              <a:ext cx="1607674" cy="6585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BN Barak" pitchFamily="2" charset="-79"/>
                </a:rPr>
                <a:t>תושבים</a:t>
              </a:r>
            </a:p>
          </p:txBody>
        </p:sp>
      </p:grpSp>
      <p:grpSp>
        <p:nvGrpSpPr>
          <p:cNvPr id="16" name="קבוצה 15">
            <a:extLst>
              <a:ext uri="{FF2B5EF4-FFF2-40B4-BE49-F238E27FC236}">
                <a16:creationId xmlns:a16="http://schemas.microsoft.com/office/drawing/2014/main" id="{D8FB8B06-2EFB-4A7F-92A3-8ECEA0AAAF20}"/>
              </a:ext>
            </a:extLst>
          </p:cNvPr>
          <p:cNvGrpSpPr/>
          <p:nvPr/>
        </p:nvGrpSpPr>
        <p:grpSpPr>
          <a:xfrm>
            <a:off x="3644746" y="4719175"/>
            <a:ext cx="1807942" cy="1710373"/>
            <a:chOff x="8114517" y="3538834"/>
            <a:chExt cx="2402962" cy="2389603"/>
          </a:xfrm>
        </p:grpSpPr>
        <p:sp>
          <p:nvSpPr>
            <p:cNvPr id="17" name="אליפסה 16">
              <a:extLst>
                <a:ext uri="{FF2B5EF4-FFF2-40B4-BE49-F238E27FC236}">
                  <a16:creationId xmlns:a16="http://schemas.microsoft.com/office/drawing/2014/main" id="{003F35F8-6363-4BEE-943D-A91F670AFFA3}"/>
                </a:ext>
              </a:extLst>
            </p:cNvPr>
            <p:cNvSpPr/>
            <p:nvPr/>
          </p:nvSpPr>
          <p:spPr>
            <a:xfrm>
              <a:off x="8114517" y="3538834"/>
              <a:ext cx="2402962" cy="2389603"/>
            </a:xfrm>
            <a:prstGeom prst="ellipse">
              <a:avLst/>
            </a:prstGeom>
            <a:solidFill>
              <a:srgbClr val="CC1C5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BN Barak" pitchFamily="2" charset="-79"/>
              </a:endParaRPr>
            </a:p>
          </p:txBody>
        </p:sp>
        <p:graphicFrame>
          <p:nvGraphicFramePr>
            <p:cNvPr id="18" name="אובייקט 17">
              <a:extLst>
                <a:ext uri="{FF2B5EF4-FFF2-40B4-BE49-F238E27FC236}">
                  <a16:creationId xmlns:a16="http://schemas.microsoft.com/office/drawing/2014/main" id="{8C340F35-DF64-425F-8479-FCC2FA75C9B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829898" y="4037188"/>
            <a:ext cx="1062753" cy="11141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7" name="Picture" r:id="rId7" imgW="2395936" imgH="2511770" progId="PhotoDraw.Document.2">
                    <p:embed/>
                  </p:oleObj>
                </mc:Choice>
                <mc:Fallback>
                  <p:oleObj name="Picture" r:id="rId7" imgW="2395936" imgH="2511770" progId="PhotoDraw.Document.2">
                    <p:embed/>
                    <p:pic>
                      <p:nvPicPr>
                        <p:cNvPr id="18" name="אובייקט 17">
                          <a:extLst>
                            <a:ext uri="{FF2B5EF4-FFF2-40B4-BE49-F238E27FC236}">
                              <a16:creationId xmlns:a16="http://schemas.microsoft.com/office/drawing/2014/main" id="{8C340F35-DF64-425F-8479-FCC2FA75C9B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8829898" y="4037188"/>
                          <a:ext cx="1062753" cy="111416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מלבן 18">
              <a:extLst>
                <a:ext uri="{FF2B5EF4-FFF2-40B4-BE49-F238E27FC236}">
                  <a16:creationId xmlns:a16="http://schemas.microsoft.com/office/drawing/2014/main" id="{4FD333DA-4F95-4FA8-9D3E-1497EFAD62A3}"/>
                </a:ext>
              </a:extLst>
            </p:cNvPr>
            <p:cNvSpPr/>
            <p:nvPr/>
          </p:nvSpPr>
          <p:spPr>
            <a:xfrm>
              <a:off x="8746673" y="4894106"/>
              <a:ext cx="1161589" cy="6747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BN Barak" pitchFamily="2" charset="-79"/>
                </a:rPr>
                <a:t>יזמים</a:t>
              </a:r>
            </a:p>
          </p:txBody>
        </p:sp>
      </p:grpSp>
      <p:sp>
        <p:nvSpPr>
          <p:cNvPr id="25" name="אליפסה 24">
            <a:extLst>
              <a:ext uri="{FF2B5EF4-FFF2-40B4-BE49-F238E27FC236}">
                <a16:creationId xmlns:a16="http://schemas.microsoft.com/office/drawing/2014/main" id="{B3B24239-9DC6-4D76-9A05-8BF2EB012EE7}"/>
              </a:ext>
            </a:extLst>
          </p:cNvPr>
          <p:cNvSpPr/>
          <p:nvPr/>
        </p:nvSpPr>
        <p:spPr>
          <a:xfrm>
            <a:off x="5915869" y="443441"/>
            <a:ext cx="1987205" cy="1987205"/>
          </a:xfrm>
          <a:prstGeom prst="ellipse">
            <a:avLst/>
          </a:prstGeom>
          <a:solidFill>
            <a:schemeClr val="bg1"/>
          </a:solidFill>
          <a:ln w="603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Gisha" panose="020B0502040204020203" pitchFamily="34" charset="-79"/>
            </a:endParaRPr>
          </a:p>
        </p:txBody>
      </p:sp>
      <p:pic>
        <p:nvPicPr>
          <p:cNvPr id="27" name="תמונה 26">
            <a:extLst>
              <a:ext uri="{FF2B5EF4-FFF2-40B4-BE49-F238E27FC236}">
                <a16:creationId xmlns:a16="http://schemas.microsoft.com/office/drawing/2014/main" id="{C04BDE18-9D9B-48F4-BC4B-A66C70267A2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058" y="897571"/>
            <a:ext cx="1244546" cy="111020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726706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3FC30BB-7992-4514-80F7-D1FC1DC6B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שלבי קידום התכנית לאורך השנים </a:t>
            </a:r>
            <a:endParaRPr lang="he-IL" dirty="0"/>
          </a:p>
        </p:txBody>
      </p:sp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C6DEB3FF-CA6E-46B9-95E8-4602EFB43A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279981"/>
              </p:ext>
            </p:extLst>
          </p:nvPr>
        </p:nvGraphicFramePr>
        <p:xfrm>
          <a:off x="3376612" y="1905000"/>
          <a:ext cx="8128000" cy="4577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387967978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56543307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22384804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2652979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2560984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65989717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02342883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877330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213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49720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97982CD-8457-46CA-89DF-584E3044477C}"/>
              </a:ext>
            </a:extLst>
          </p:cNvPr>
          <p:cNvSpPr txBox="1"/>
          <p:nvPr/>
        </p:nvSpPr>
        <p:spPr>
          <a:xfrm>
            <a:off x="171194" y="759230"/>
            <a:ext cx="103238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חלק א'</a:t>
            </a:r>
          </a:p>
        </p:txBody>
      </p:sp>
    </p:spTree>
    <p:extLst>
      <p:ext uri="{BB962C8B-B14F-4D97-AF65-F5344CB8AC3E}">
        <p14:creationId xmlns:p14="http://schemas.microsoft.com/office/powerpoint/2010/main" val="3320382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3262980-E907-4930-9E6E-3DC2025C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D53EBD-B361-45AD-8ABF-9270B20B4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5D5E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712023" y="290500"/>
            <a:ext cx="3650278" cy="3759253"/>
          </a:xfrm>
        </p:spPr>
        <p:txBody>
          <a:bodyPr>
            <a:normAutofit/>
          </a:bodyPr>
          <a:lstStyle/>
          <a:p>
            <a:pPr marL="0" indent="0">
              <a:buClr>
                <a:srgbClr val="CC9277"/>
              </a:buClr>
              <a:buNone/>
            </a:pPr>
            <a:endParaRPr lang="he-IL" dirty="0"/>
          </a:p>
          <a:p>
            <a:pPr marL="0" indent="0" algn="ctr">
              <a:buClr>
                <a:srgbClr val="CC9277"/>
              </a:buClr>
              <a:buNone/>
            </a:pPr>
            <a:r>
              <a:rPr lang="he-IL" dirty="0"/>
              <a:t> </a:t>
            </a:r>
            <a:r>
              <a:rPr lang="he-IL" sz="6600" b="1" dirty="0">
                <a:latin typeface="Arial" panose="020B0604020202020204" pitchFamily="34" charset="0"/>
                <a:cs typeface="+mj-cs"/>
              </a:rPr>
              <a:t>השכונה והמתחם</a:t>
            </a: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DA1A4CE7-6399-4B37-ACE2-CFC4B4077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C833D164-22C8-45B5-8670-63B84B2016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87" b="-1"/>
          <a:stretch/>
        </p:blipFill>
        <p:spPr>
          <a:xfrm>
            <a:off x="4619543" y="10"/>
            <a:ext cx="7572457" cy="685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79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C8B26B4-9372-47CF-B982-42E9AF805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מתודולוגיה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82BC04E-4E82-48C6-BA98-A98FE86C6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סקר ראיונות-תיאור קצר (טבלה מפורטת בשקופית הבאה).</a:t>
            </a:r>
          </a:p>
          <a:p>
            <a:r>
              <a:rPr lang="he-IL" dirty="0"/>
              <a:t>סקירה של מקורות נתונים הכוללים: נסחי טאבו ונתוני </a:t>
            </a:r>
            <a:r>
              <a:rPr lang="he-IL" dirty="0" err="1"/>
              <a:t>הלמ״ס</a:t>
            </a:r>
            <a:r>
              <a:rPr lang="he-IL" dirty="0"/>
              <a:t>.</a:t>
            </a:r>
          </a:p>
          <a:p>
            <a:r>
              <a:rPr lang="he-IL" dirty="0"/>
              <a:t>פגישות ושיחות.</a:t>
            </a:r>
          </a:p>
          <a:p>
            <a:r>
              <a:rPr lang="he-IL" dirty="0"/>
              <a:t>נציגויות הדיירים.</a:t>
            </a:r>
          </a:p>
          <a:p>
            <a:r>
              <a:rPr lang="he-IL" dirty="0"/>
              <a:t>דיור ציבורי.</a:t>
            </a:r>
          </a:p>
          <a:p>
            <a:endParaRPr lang="he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BFB1CD-DECB-4B97-AD69-3E5AD5518053}"/>
              </a:ext>
            </a:extLst>
          </p:cNvPr>
          <p:cNvSpPr txBox="1"/>
          <p:nvPr/>
        </p:nvSpPr>
        <p:spPr>
          <a:xfrm>
            <a:off x="213540" y="826159"/>
            <a:ext cx="94769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חלק ב' </a:t>
            </a:r>
          </a:p>
        </p:txBody>
      </p:sp>
    </p:spTree>
    <p:extLst>
      <p:ext uri="{BB962C8B-B14F-4D97-AF65-F5344CB8AC3E}">
        <p14:creationId xmlns:p14="http://schemas.microsoft.com/office/powerpoint/2010/main" val="2192780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367B8E4-CAC0-4FD5-A917-7D62C8F84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רקע על השכונה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10BA022-35F4-41FA-9E6C-B090F2BEE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רקע היסטורי רלוונטי לשכונה</a:t>
            </a:r>
          </a:p>
          <a:p>
            <a:r>
              <a:rPr lang="he-IL" dirty="0"/>
              <a:t>מיקום השכונה ביחס לעיר</a:t>
            </a:r>
          </a:p>
          <a:p>
            <a:r>
              <a:rPr lang="he-IL" dirty="0"/>
              <a:t>אופי ודמוגרפיה של אוכלוסייה – בעבר והיום כולל מגמות בולטות (עליה למשל או שינוי בתדמית השכונה), התייחסות לדירוג סוציו אקונומי</a:t>
            </a:r>
          </a:p>
          <a:p>
            <a:r>
              <a:rPr lang="he-IL" dirty="0"/>
              <a:t>מס' תושבים</a:t>
            </a:r>
          </a:p>
          <a:p>
            <a:r>
              <a:rPr lang="he-IL" dirty="0"/>
              <a:t>מדיניות תכנון שכונתית – מהי המדיניות (ככל שיש) באופן כללי וכן כלפי התחדשות עירונית. </a:t>
            </a:r>
          </a:p>
          <a:p>
            <a:r>
              <a:rPr lang="he-IL" dirty="0"/>
              <a:t>תמהילי דיור, טיפוסי בניה, </a:t>
            </a:r>
            <a:r>
              <a:rPr lang="he-IL"/>
              <a:t>רמת תחזוקה.</a:t>
            </a:r>
            <a:endParaRPr lang="he-IL" dirty="0"/>
          </a:p>
          <a:p>
            <a:endParaRPr lang="he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987562-AB2A-4961-8FE2-02BE84D6DEFA}"/>
              </a:ext>
            </a:extLst>
          </p:cNvPr>
          <p:cNvSpPr txBox="1"/>
          <p:nvPr/>
        </p:nvSpPr>
        <p:spPr>
          <a:xfrm>
            <a:off x="0" y="744482"/>
            <a:ext cx="116512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חלק ב' </a:t>
            </a:r>
          </a:p>
        </p:txBody>
      </p:sp>
    </p:spTree>
    <p:extLst>
      <p:ext uri="{BB962C8B-B14F-4D97-AF65-F5344CB8AC3E}">
        <p14:creationId xmlns:p14="http://schemas.microsoft.com/office/powerpoint/2010/main" val="308310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06C4FB2-9620-4C01-AF1B-ACDBA6F3F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מאפיינים שכונתיים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D4ACB6F-2647-4CF5-B4BC-F19C4AABA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שירותי בריאות</a:t>
            </a:r>
          </a:p>
          <a:p>
            <a:r>
              <a:rPr lang="he-IL" dirty="0"/>
              <a:t> שירותי תרבות וקהילה</a:t>
            </a:r>
          </a:p>
          <a:p>
            <a:r>
              <a:rPr lang="he-IL" dirty="0"/>
              <a:t>מוסדות חינוך</a:t>
            </a:r>
          </a:p>
          <a:p>
            <a:r>
              <a:rPr lang="he-IL" dirty="0"/>
              <a:t>המרחב הפתוח</a:t>
            </a:r>
          </a:p>
          <a:p>
            <a:r>
              <a:rPr lang="he-IL" dirty="0"/>
              <a:t>תחבורה ציבורית</a:t>
            </a:r>
          </a:p>
          <a:p>
            <a:r>
              <a:rPr lang="he-IL" dirty="0"/>
              <a:t>מסחר ופנאי</a:t>
            </a:r>
          </a:p>
          <a:p>
            <a:r>
              <a:rPr lang="he-IL" dirty="0"/>
              <a:t>ניתוח ממצאים </a:t>
            </a:r>
          </a:p>
          <a:p>
            <a:r>
              <a:rPr lang="he-IL" dirty="0"/>
              <a:t>עמדת התושבים-חוזקות וחולשות, חסרים וצרכים (ציון הפתרונות בחלק ההמלצות)</a:t>
            </a:r>
          </a:p>
          <a:p>
            <a:r>
              <a:rPr lang="he-IL" dirty="0"/>
              <a:t>התחדשות עירונית בשכונה ביחס למתחם-מדיניות תכנון שכונתית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80292CF7-0CCC-4BFF-A6DE-F56B1755C36D}"/>
              </a:ext>
            </a:extLst>
          </p:cNvPr>
          <p:cNvSpPr/>
          <p:nvPr/>
        </p:nvSpPr>
        <p:spPr>
          <a:xfrm>
            <a:off x="183082" y="781353"/>
            <a:ext cx="947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חלק ב' </a:t>
            </a:r>
          </a:p>
        </p:txBody>
      </p:sp>
    </p:spTree>
    <p:extLst>
      <p:ext uri="{BB962C8B-B14F-4D97-AF65-F5344CB8AC3E}">
        <p14:creationId xmlns:p14="http://schemas.microsoft.com/office/powerpoint/2010/main" val="2562291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9657EE3-E074-422D-9FA0-4C2C18455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שירותי בריאות</a:t>
            </a:r>
          </a:p>
        </p:txBody>
      </p:sp>
      <p:graphicFrame>
        <p:nvGraphicFramePr>
          <p:cNvPr id="4" name="מציין מיקום תוכן 3">
            <a:extLst>
              <a:ext uri="{FF2B5EF4-FFF2-40B4-BE49-F238E27FC236}">
                <a16:creationId xmlns:a16="http://schemas.microsoft.com/office/drawing/2014/main" id="{1E40A35D-B60F-4E15-AAC4-52BB7B3AFA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973679"/>
              </p:ext>
            </p:extLst>
          </p:nvPr>
        </p:nvGraphicFramePr>
        <p:xfrm>
          <a:off x="2589213" y="2133600"/>
          <a:ext cx="8915400" cy="2768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83080">
                  <a:extLst>
                    <a:ext uri="{9D8B030D-6E8A-4147-A177-3AD203B41FA5}">
                      <a16:colId xmlns:a16="http://schemas.microsoft.com/office/drawing/2014/main" val="4147523897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2850254526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1449584573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1850909574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25914276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שירות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כתובת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מרחק מהמתחם</a:t>
                      </a:r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זמן הליכה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שביעות רצון </a:t>
                      </a:r>
                    </a:p>
                    <a:p>
                      <a:pPr rtl="1"/>
                      <a:r>
                        <a:rPr lang="he-IL" dirty="0"/>
                        <a:t>(1-10)</a:t>
                      </a:r>
                    </a:p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9800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T w="381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05437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693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107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64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94728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F7C60EA-985E-45F9-8B3B-1D1A24D86611}"/>
              </a:ext>
            </a:extLst>
          </p:cNvPr>
          <p:cNvSpPr txBox="1"/>
          <p:nvPr/>
        </p:nvSpPr>
        <p:spPr>
          <a:xfrm>
            <a:off x="7631111" y="5527963"/>
            <a:ext cx="40646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שביעות רצון התושבים-פרוט: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2B7AEEE2-ED90-483C-AC76-03067EB76F93}"/>
              </a:ext>
            </a:extLst>
          </p:cNvPr>
          <p:cNvSpPr/>
          <p:nvPr/>
        </p:nvSpPr>
        <p:spPr>
          <a:xfrm>
            <a:off x="326521" y="781354"/>
            <a:ext cx="947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חלק ב' </a:t>
            </a:r>
          </a:p>
        </p:txBody>
      </p:sp>
    </p:spTree>
    <p:extLst>
      <p:ext uri="{BB962C8B-B14F-4D97-AF65-F5344CB8AC3E}">
        <p14:creationId xmlns:p14="http://schemas.microsoft.com/office/powerpoint/2010/main" val="243988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9657EE3-E074-422D-9FA0-4C2C18455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שירותי תרבות וקהילה</a:t>
            </a:r>
          </a:p>
        </p:txBody>
      </p:sp>
      <p:graphicFrame>
        <p:nvGraphicFramePr>
          <p:cNvPr id="4" name="מציין מיקום תוכן 3">
            <a:extLst>
              <a:ext uri="{FF2B5EF4-FFF2-40B4-BE49-F238E27FC236}">
                <a16:creationId xmlns:a16="http://schemas.microsoft.com/office/drawing/2014/main" id="{1E40A35D-B60F-4E15-AAC4-52BB7B3AFA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2900005"/>
              </p:ext>
            </p:extLst>
          </p:nvPr>
        </p:nvGraphicFramePr>
        <p:xfrm>
          <a:off x="2589213" y="2133600"/>
          <a:ext cx="8915400" cy="2768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83080">
                  <a:extLst>
                    <a:ext uri="{9D8B030D-6E8A-4147-A177-3AD203B41FA5}">
                      <a16:colId xmlns:a16="http://schemas.microsoft.com/office/drawing/2014/main" val="4147523897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2850254526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1449584573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1850909574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2368687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שירות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כתובת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מרחק מהמתחם</a:t>
                      </a:r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זמן הליכה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שביעות רצון </a:t>
                      </a:r>
                    </a:p>
                    <a:p>
                      <a:pPr rtl="1"/>
                      <a:r>
                        <a:rPr lang="he-IL" dirty="0"/>
                        <a:t>(1-10)</a:t>
                      </a:r>
                    </a:p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9800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T w="381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05437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693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107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64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94728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8324471-E5A3-4F6C-A28F-2A51083745F9}"/>
              </a:ext>
            </a:extLst>
          </p:cNvPr>
          <p:cNvSpPr txBox="1"/>
          <p:nvPr/>
        </p:nvSpPr>
        <p:spPr>
          <a:xfrm>
            <a:off x="8368744" y="5428211"/>
            <a:ext cx="335220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/>
              <a:t>שביעות רצון התושבים-מלל חופשי:</a:t>
            </a: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F38CF176-36A1-40B8-903C-6E7EEA5E32B2}"/>
              </a:ext>
            </a:extLst>
          </p:cNvPr>
          <p:cNvSpPr/>
          <p:nvPr/>
        </p:nvSpPr>
        <p:spPr>
          <a:xfrm>
            <a:off x="474005" y="781354"/>
            <a:ext cx="947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חלק ב' </a:t>
            </a:r>
          </a:p>
        </p:txBody>
      </p:sp>
    </p:spTree>
    <p:extLst>
      <p:ext uri="{BB962C8B-B14F-4D97-AF65-F5344CB8AC3E}">
        <p14:creationId xmlns:p14="http://schemas.microsoft.com/office/powerpoint/2010/main" val="2946976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9657EE3-E074-422D-9FA0-4C2C18455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מוסדות חינוך</a:t>
            </a:r>
          </a:p>
        </p:txBody>
      </p:sp>
      <p:graphicFrame>
        <p:nvGraphicFramePr>
          <p:cNvPr id="4" name="מציין מיקום תוכן 3">
            <a:extLst>
              <a:ext uri="{FF2B5EF4-FFF2-40B4-BE49-F238E27FC236}">
                <a16:creationId xmlns:a16="http://schemas.microsoft.com/office/drawing/2014/main" id="{1E40A35D-B60F-4E15-AAC4-52BB7B3AFA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9546035"/>
              </p:ext>
            </p:extLst>
          </p:nvPr>
        </p:nvGraphicFramePr>
        <p:xfrm>
          <a:off x="2589213" y="2133600"/>
          <a:ext cx="8915400" cy="2768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83080">
                  <a:extLst>
                    <a:ext uri="{9D8B030D-6E8A-4147-A177-3AD203B41FA5}">
                      <a16:colId xmlns:a16="http://schemas.microsoft.com/office/drawing/2014/main" val="4147523897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2850254526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1449584573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1850909574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18727743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שירות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כתובת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מרחק מהמתחם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זמן הליכה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שביעות רצון </a:t>
                      </a:r>
                    </a:p>
                    <a:p>
                      <a:pPr rtl="1"/>
                      <a:r>
                        <a:rPr lang="he-IL" dirty="0"/>
                        <a:t>(1-10)</a:t>
                      </a:r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800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437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693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107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64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94728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E3B5886-D30E-43B7-B720-6A54D052FC52}"/>
              </a:ext>
            </a:extLst>
          </p:cNvPr>
          <p:cNvSpPr txBox="1"/>
          <p:nvPr/>
        </p:nvSpPr>
        <p:spPr>
          <a:xfrm>
            <a:off x="6874625" y="5586153"/>
            <a:ext cx="462998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he-IL">
                <a:solidFill>
                  <a:prstClr val="black"/>
                </a:solidFill>
              </a:rPr>
              <a:t>שביעות רצון התושבים-מלל חופשי: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F48F206D-62E8-411F-BA43-8BCBF339B165}"/>
              </a:ext>
            </a:extLst>
          </p:cNvPr>
          <p:cNvSpPr/>
          <p:nvPr/>
        </p:nvSpPr>
        <p:spPr>
          <a:xfrm>
            <a:off x="341269" y="751857"/>
            <a:ext cx="947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חלק ב' </a:t>
            </a:r>
          </a:p>
        </p:txBody>
      </p:sp>
    </p:spTree>
    <p:extLst>
      <p:ext uri="{BB962C8B-B14F-4D97-AF65-F5344CB8AC3E}">
        <p14:creationId xmlns:p14="http://schemas.microsoft.com/office/powerpoint/2010/main" val="1337812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טבע עירוני">
            <a:extLst>
              <a:ext uri="{FF2B5EF4-FFF2-40B4-BE49-F238E27FC236}">
                <a16:creationId xmlns:a16="http://schemas.microsoft.com/office/drawing/2014/main" id="{90C1E63F-F59A-47BA-8A9C-143F6FC5C6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" r="13084"/>
          <a:stretch/>
        </p:blipFill>
        <p:spPr bwMode="auto">
          <a:xfrm>
            <a:off x="8512694" y="939451"/>
            <a:ext cx="3455922" cy="566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23C7736A-5A08-4021-9AB6-390DFF50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8170246" cy="6858000"/>
          </a:xfrm>
          <a:custGeom>
            <a:avLst/>
            <a:gdLst>
              <a:gd name="connsiteX0" fmla="*/ 4738960 w 8170246"/>
              <a:gd name="connsiteY0" fmla="*/ 0 h 6858000"/>
              <a:gd name="connsiteX1" fmla="*/ 4862151 w 8170246"/>
              <a:gd name="connsiteY1" fmla="*/ 0 h 6858000"/>
              <a:gd name="connsiteX2" fmla="*/ 8088169 w 8170246"/>
              <a:gd name="connsiteY2" fmla="*/ 3226735 h 6858000"/>
              <a:gd name="connsiteX3" fmla="*/ 8088169 w 8170246"/>
              <a:gd name="connsiteY3" fmla="*/ 3626507 h 6858000"/>
              <a:gd name="connsiteX4" fmla="*/ 4857393 w 8170246"/>
              <a:gd name="connsiteY4" fmla="*/ 6858000 h 6858000"/>
              <a:gd name="connsiteX5" fmla="*/ 4783581 w 8170246"/>
              <a:gd name="connsiteY5" fmla="*/ 6858000 h 6858000"/>
              <a:gd name="connsiteX6" fmla="*/ 4734202 w 8170246"/>
              <a:gd name="connsiteY6" fmla="*/ 6858000 h 6858000"/>
              <a:gd name="connsiteX7" fmla="*/ 7964978 w 8170246"/>
              <a:gd name="connsiteY7" fmla="*/ 3626507 h 6858000"/>
              <a:gd name="connsiteX8" fmla="*/ 7964978 w 8170246"/>
              <a:gd name="connsiteY8" fmla="*/ 3226735 h 6858000"/>
              <a:gd name="connsiteX9" fmla="*/ 4738960 w 8170246"/>
              <a:gd name="connsiteY9" fmla="*/ 0 h 6858000"/>
              <a:gd name="connsiteX10" fmla="*/ 0 w 8170246"/>
              <a:gd name="connsiteY10" fmla="*/ 0 h 6858000"/>
              <a:gd name="connsiteX11" fmla="*/ 98791 w 8170246"/>
              <a:gd name="connsiteY11" fmla="*/ 0 h 6858000"/>
              <a:gd name="connsiteX12" fmla="*/ 4456718 w 8170246"/>
              <a:gd name="connsiteY12" fmla="*/ 0 h 6858000"/>
              <a:gd name="connsiteX13" fmla="*/ 4603489 w 8170246"/>
              <a:gd name="connsiteY13" fmla="*/ 0 h 6858000"/>
              <a:gd name="connsiteX14" fmla="*/ 7829507 w 8170246"/>
              <a:gd name="connsiteY14" fmla="*/ 3226735 h 6858000"/>
              <a:gd name="connsiteX15" fmla="*/ 7829507 w 8170246"/>
              <a:gd name="connsiteY15" fmla="*/ 3626507 h 6858000"/>
              <a:gd name="connsiteX16" fmla="*/ 4598731 w 8170246"/>
              <a:gd name="connsiteY16" fmla="*/ 6858000 h 6858000"/>
              <a:gd name="connsiteX17" fmla="*/ 4540663 w 8170246"/>
              <a:gd name="connsiteY17" fmla="*/ 6858000 h 6858000"/>
              <a:gd name="connsiteX18" fmla="*/ 133398 w 8170246"/>
              <a:gd name="connsiteY18" fmla="*/ 6858000 h 6858000"/>
              <a:gd name="connsiteX19" fmla="*/ 0 w 8170246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170246" h="6858000">
                <a:moveTo>
                  <a:pt x="4738960" y="0"/>
                </a:moveTo>
                <a:lnTo>
                  <a:pt x="4862151" y="0"/>
                </a:lnTo>
                <a:cubicBezTo>
                  <a:pt x="4862151" y="0"/>
                  <a:pt x="4862151" y="0"/>
                  <a:pt x="8088169" y="3226735"/>
                </a:cubicBezTo>
                <a:cubicBezTo>
                  <a:pt x="8197606" y="3336196"/>
                  <a:pt x="8197606" y="3517045"/>
                  <a:pt x="8088169" y="3626507"/>
                </a:cubicBezTo>
                <a:cubicBezTo>
                  <a:pt x="8088169" y="3626507"/>
                  <a:pt x="8088169" y="3626507"/>
                  <a:pt x="4857393" y="6858000"/>
                </a:cubicBezTo>
                <a:cubicBezTo>
                  <a:pt x="4857393" y="6858000"/>
                  <a:pt x="4857393" y="6858000"/>
                  <a:pt x="4783581" y="6858000"/>
                </a:cubicBezTo>
                <a:lnTo>
                  <a:pt x="4734202" y="6858000"/>
                </a:lnTo>
                <a:cubicBezTo>
                  <a:pt x="7964978" y="3626507"/>
                  <a:pt x="7964978" y="3626507"/>
                  <a:pt x="7964978" y="3626507"/>
                </a:cubicBezTo>
                <a:cubicBezTo>
                  <a:pt x="8074415" y="3517045"/>
                  <a:pt x="8074415" y="3336196"/>
                  <a:pt x="7964978" y="3226735"/>
                </a:cubicBezTo>
                <a:cubicBezTo>
                  <a:pt x="4738960" y="0"/>
                  <a:pt x="4738960" y="0"/>
                  <a:pt x="4738960" y="0"/>
                </a:cubicBezTo>
                <a:close/>
                <a:moveTo>
                  <a:pt x="0" y="0"/>
                </a:moveTo>
                <a:lnTo>
                  <a:pt x="98791" y="0"/>
                </a:lnTo>
                <a:cubicBezTo>
                  <a:pt x="1075904" y="0"/>
                  <a:pt x="2469401" y="0"/>
                  <a:pt x="4456718" y="0"/>
                </a:cubicBezTo>
                <a:lnTo>
                  <a:pt x="4603489" y="0"/>
                </a:lnTo>
                <a:cubicBezTo>
                  <a:pt x="4603489" y="0"/>
                  <a:pt x="4603489" y="0"/>
                  <a:pt x="7829507" y="3226735"/>
                </a:cubicBezTo>
                <a:cubicBezTo>
                  <a:pt x="7938944" y="3336196"/>
                  <a:pt x="7938944" y="3517045"/>
                  <a:pt x="7829507" y="3626507"/>
                </a:cubicBezTo>
                <a:cubicBezTo>
                  <a:pt x="7829507" y="3626507"/>
                  <a:pt x="7829507" y="3626507"/>
                  <a:pt x="4598731" y="6858000"/>
                </a:cubicBezTo>
                <a:lnTo>
                  <a:pt x="4540663" y="6858000"/>
                </a:lnTo>
                <a:cubicBezTo>
                  <a:pt x="4077749" y="6858000"/>
                  <a:pt x="2938270" y="6858000"/>
                  <a:pt x="133398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3DF4D3-8A35-461A-ABE0-F56B78A13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6C68FFED-7E87-4461-AA38-2835F439B0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7079" y="203197"/>
            <a:ext cx="7095152" cy="1181529"/>
          </a:xfrm>
        </p:spPr>
      </p:pic>
      <p:graphicFrame>
        <p:nvGraphicFramePr>
          <p:cNvPr id="2" name="טבלה 1">
            <a:extLst>
              <a:ext uri="{FF2B5EF4-FFF2-40B4-BE49-F238E27FC236}">
                <a16:creationId xmlns:a16="http://schemas.microsoft.com/office/drawing/2014/main" id="{09C6C555-9D8C-47A4-94D4-55C84F088C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395786"/>
              </p:ext>
            </p:extLst>
          </p:nvPr>
        </p:nvGraphicFramePr>
        <p:xfrm>
          <a:off x="507079" y="2155371"/>
          <a:ext cx="7787835" cy="275045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57567">
                  <a:extLst>
                    <a:ext uri="{9D8B030D-6E8A-4147-A177-3AD203B41FA5}">
                      <a16:colId xmlns:a16="http://schemas.microsoft.com/office/drawing/2014/main" val="2350015928"/>
                    </a:ext>
                  </a:extLst>
                </a:gridCol>
                <a:gridCol w="1557567">
                  <a:extLst>
                    <a:ext uri="{9D8B030D-6E8A-4147-A177-3AD203B41FA5}">
                      <a16:colId xmlns:a16="http://schemas.microsoft.com/office/drawing/2014/main" val="272828782"/>
                    </a:ext>
                  </a:extLst>
                </a:gridCol>
                <a:gridCol w="1557567">
                  <a:extLst>
                    <a:ext uri="{9D8B030D-6E8A-4147-A177-3AD203B41FA5}">
                      <a16:colId xmlns:a16="http://schemas.microsoft.com/office/drawing/2014/main" val="1240489325"/>
                    </a:ext>
                  </a:extLst>
                </a:gridCol>
                <a:gridCol w="1557567">
                  <a:extLst>
                    <a:ext uri="{9D8B030D-6E8A-4147-A177-3AD203B41FA5}">
                      <a16:colId xmlns:a16="http://schemas.microsoft.com/office/drawing/2014/main" val="4055204171"/>
                    </a:ext>
                  </a:extLst>
                </a:gridCol>
                <a:gridCol w="1557567">
                  <a:extLst>
                    <a:ext uri="{9D8B030D-6E8A-4147-A177-3AD203B41FA5}">
                      <a16:colId xmlns:a16="http://schemas.microsoft.com/office/drawing/2014/main" val="3542586585"/>
                    </a:ext>
                  </a:extLst>
                </a:gridCol>
              </a:tblGrid>
              <a:tr h="367211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שירות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כתובת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מרחק מהמתחם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זמן הליכה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שביעות רצון </a:t>
                      </a:r>
                    </a:p>
                    <a:p>
                      <a:pPr rtl="1"/>
                      <a:r>
                        <a:rPr lang="he-IL" dirty="0"/>
                        <a:t>(1-10)</a:t>
                      </a:r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078407"/>
                  </a:ext>
                </a:extLst>
              </a:tr>
              <a:tr h="367211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789802"/>
                  </a:ext>
                </a:extLst>
              </a:tr>
              <a:tr h="367211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465875"/>
                  </a:ext>
                </a:extLst>
              </a:tr>
              <a:tr h="367211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674460"/>
                  </a:ext>
                </a:extLst>
              </a:tr>
              <a:tr h="367211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214322"/>
                  </a:ext>
                </a:extLst>
              </a:tr>
              <a:tr h="367211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55147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B0FCA10-B672-4509-B194-D1FAC1816D5E}"/>
              </a:ext>
            </a:extLst>
          </p:cNvPr>
          <p:cNvSpPr txBox="1"/>
          <p:nvPr/>
        </p:nvSpPr>
        <p:spPr>
          <a:xfrm>
            <a:off x="2821304" y="5237018"/>
            <a:ext cx="56609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שביעות רצון התושבים-מלל חופשי:</a:t>
            </a:r>
          </a:p>
        </p:txBody>
      </p:sp>
    </p:spTree>
    <p:extLst>
      <p:ext uri="{BB962C8B-B14F-4D97-AF65-F5344CB8AC3E}">
        <p14:creationId xmlns:p14="http://schemas.microsoft.com/office/powerpoint/2010/main" val="190392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9657EE3-E074-422D-9FA0-4C2C18455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תחבורה ציבורית</a:t>
            </a:r>
          </a:p>
        </p:txBody>
      </p:sp>
      <p:graphicFrame>
        <p:nvGraphicFramePr>
          <p:cNvPr id="4" name="מציין מיקום תוכן 3">
            <a:extLst>
              <a:ext uri="{FF2B5EF4-FFF2-40B4-BE49-F238E27FC236}">
                <a16:creationId xmlns:a16="http://schemas.microsoft.com/office/drawing/2014/main" id="{1E40A35D-B60F-4E15-AAC4-52BB7B3AFA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7303871"/>
              </p:ext>
            </p:extLst>
          </p:nvPr>
        </p:nvGraphicFramePr>
        <p:xfrm>
          <a:off x="2500606" y="2108718"/>
          <a:ext cx="8434872" cy="303245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05812">
                  <a:extLst>
                    <a:ext uri="{9D8B030D-6E8A-4147-A177-3AD203B41FA5}">
                      <a16:colId xmlns:a16="http://schemas.microsoft.com/office/drawing/2014/main" val="4147523897"/>
                    </a:ext>
                  </a:extLst>
                </a:gridCol>
                <a:gridCol w="1405812">
                  <a:extLst>
                    <a:ext uri="{9D8B030D-6E8A-4147-A177-3AD203B41FA5}">
                      <a16:colId xmlns:a16="http://schemas.microsoft.com/office/drawing/2014/main" val="2850254526"/>
                    </a:ext>
                  </a:extLst>
                </a:gridCol>
                <a:gridCol w="1405812">
                  <a:extLst>
                    <a:ext uri="{9D8B030D-6E8A-4147-A177-3AD203B41FA5}">
                      <a16:colId xmlns:a16="http://schemas.microsoft.com/office/drawing/2014/main" val="1449584573"/>
                    </a:ext>
                  </a:extLst>
                </a:gridCol>
                <a:gridCol w="1405812">
                  <a:extLst>
                    <a:ext uri="{9D8B030D-6E8A-4147-A177-3AD203B41FA5}">
                      <a16:colId xmlns:a16="http://schemas.microsoft.com/office/drawing/2014/main" val="1850909574"/>
                    </a:ext>
                  </a:extLst>
                </a:gridCol>
                <a:gridCol w="1405812">
                  <a:extLst>
                    <a:ext uri="{9D8B030D-6E8A-4147-A177-3AD203B41FA5}">
                      <a16:colId xmlns:a16="http://schemas.microsoft.com/office/drawing/2014/main" val="496323620"/>
                    </a:ext>
                  </a:extLst>
                </a:gridCol>
                <a:gridCol w="1405812">
                  <a:extLst>
                    <a:ext uri="{9D8B030D-6E8A-4147-A177-3AD203B41FA5}">
                      <a16:colId xmlns:a16="http://schemas.microsoft.com/office/drawing/2014/main" val="1510970495"/>
                    </a:ext>
                  </a:extLst>
                </a:gridCol>
              </a:tblGrid>
              <a:tr h="1194601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כלי תחבורתי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כתובת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מרחק מהמתחם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זמן הליכה</a:t>
                      </a:r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יעד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*שביעות רצון התושבים (1-10)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9800674"/>
                  </a:ext>
                </a:extLst>
              </a:tr>
              <a:tr h="36757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T w="381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05437014"/>
                  </a:ext>
                </a:extLst>
              </a:tr>
              <a:tr h="36757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693363"/>
                  </a:ext>
                </a:extLst>
              </a:tr>
              <a:tr h="367570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107027"/>
                  </a:ext>
                </a:extLst>
              </a:tr>
              <a:tr h="367570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647956"/>
                  </a:ext>
                </a:extLst>
              </a:tr>
              <a:tr h="36757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94728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001B1E5-85ED-4548-A5DF-2D70D510FF5E}"/>
              </a:ext>
            </a:extLst>
          </p:cNvPr>
          <p:cNvSpPr txBox="1"/>
          <p:nvPr/>
        </p:nvSpPr>
        <p:spPr>
          <a:xfrm>
            <a:off x="6096000" y="5860473"/>
            <a:ext cx="520930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שביעות רצון התושבים-מלל חופשי:</a:t>
            </a: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8065BBE5-2DE8-402A-B338-9D3C29F689AD}"/>
              </a:ext>
            </a:extLst>
          </p:cNvPr>
          <p:cNvSpPr/>
          <p:nvPr/>
        </p:nvSpPr>
        <p:spPr>
          <a:xfrm>
            <a:off x="213540" y="766605"/>
            <a:ext cx="947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חלק ב' </a:t>
            </a:r>
          </a:p>
        </p:txBody>
      </p:sp>
    </p:spTree>
    <p:extLst>
      <p:ext uri="{BB962C8B-B14F-4D97-AF65-F5344CB8AC3E}">
        <p14:creationId xmlns:p14="http://schemas.microsoft.com/office/powerpoint/2010/main" val="1302572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C89BB11C-ABF2-4EF1-9740-E678B2048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13812"/>
            <a:ext cx="9144000" cy="16557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he-IL" sz="3600" b="1" dirty="0"/>
              <a:t>עמוד שער – </a:t>
            </a:r>
          </a:p>
          <a:p>
            <a:pPr algn="ctr"/>
            <a:r>
              <a:rPr lang="he-IL" sz="3600" b="1" dirty="0"/>
              <a:t>שם הפרויקט וכתובתו המדויקת , עבור מי מבוצע ומי המבצע, טווח תאריכים שבו  בוצע הדוח</a:t>
            </a:r>
          </a:p>
          <a:p>
            <a:pPr algn="ctr"/>
            <a:endParaRPr lang="he-IL" sz="3600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CDE9A8BF-C37D-4D72-B926-1B109D0C8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54" y="342761"/>
            <a:ext cx="2155496" cy="506325"/>
          </a:xfrm>
          <a:prstGeom prst="rect">
            <a:avLst/>
          </a:prstGeom>
          <a:effectLst>
            <a:outerShdw blurRad="114300" dist="127000" dir="6600000" sx="108000" sy="108000" algn="tr" rotWithShape="0">
              <a:prstClr val="black">
                <a:alpha val="32000"/>
              </a:prstClr>
            </a:outerShdw>
          </a:effec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4CB9CB16-98A6-40CC-A8BD-57331752A7F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9236" y="178750"/>
            <a:ext cx="927569" cy="8399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043221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9657EE3-E074-422D-9FA0-4C2C18455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מסחר ופנאי - דפוסי שימוש ושביעות רצון</a:t>
            </a:r>
            <a:br>
              <a:rPr lang="he-IL" dirty="0"/>
            </a:br>
            <a:r>
              <a:rPr lang="he-IL" dirty="0"/>
              <a:t>(חלוקה עפ"י/ מפה/תרשים/דיאגרמה</a:t>
            </a:r>
          </a:p>
        </p:txBody>
      </p:sp>
      <p:graphicFrame>
        <p:nvGraphicFramePr>
          <p:cNvPr id="4" name="מציין מיקום תוכן 3">
            <a:extLst>
              <a:ext uri="{FF2B5EF4-FFF2-40B4-BE49-F238E27FC236}">
                <a16:creationId xmlns:a16="http://schemas.microsoft.com/office/drawing/2014/main" id="{1E40A35D-B60F-4E15-AAC4-52BB7B3AFA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3909848"/>
              </p:ext>
            </p:extLst>
          </p:nvPr>
        </p:nvGraphicFramePr>
        <p:xfrm>
          <a:off x="2589213" y="2133600"/>
          <a:ext cx="8915400" cy="24942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83080">
                  <a:extLst>
                    <a:ext uri="{9D8B030D-6E8A-4147-A177-3AD203B41FA5}">
                      <a16:colId xmlns:a16="http://schemas.microsoft.com/office/drawing/2014/main" val="4147523897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2850254526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1449584573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1850909574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5455170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שירות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כתובת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מרחק מהמתחם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זמן הליכה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שביעות רצון </a:t>
                      </a:r>
                    </a:p>
                    <a:p>
                      <a:pPr rtl="1"/>
                      <a:r>
                        <a:rPr lang="he-IL" dirty="0"/>
                        <a:t>(1-10)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800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437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693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107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64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94728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47C9AA5-5561-4DF6-B19B-998C0B8B579D}"/>
              </a:ext>
            </a:extLst>
          </p:cNvPr>
          <p:cNvSpPr txBox="1"/>
          <p:nvPr/>
        </p:nvSpPr>
        <p:spPr>
          <a:xfrm>
            <a:off x="7855527" y="5261956"/>
            <a:ext cx="37573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/>
              <a:t>שביעות רצון התושבים-מלל חופשי:</a:t>
            </a:r>
            <a:endParaRPr lang="he-IL" dirty="0"/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3A6E3176-4225-47EA-BF19-097A84319240}"/>
              </a:ext>
            </a:extLst>
          </p:cNvPr>
          <p:cNvSpPr/>
          <p:nvPr/>
        </p:nvSpPr>
        <p:spPr>
          <a:xfrm>
            <a:off x="213540" y="771594"/>
            <a:ext cx="947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חלק ב' </a:t>
            </a:r>
          </a:p>
        </p:txBody>
      </p:sp>
    </p:spTree>
    <p:extLst>
      <p:ext uri="{BB962C8B-B14F-4D97-AF65-F5344CB8AC3E}">
        <p14:creationId xmlns:p14="http://schemas.microsoft.com/office/powerpoint/2010/main" val="3900122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3059C58-F46A-4EAD-A250-97ACBBA07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5872" y="405996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he-IL" sz="6000" b="1" dirty="0"/>
              <a:t>חלק ג' - המתחם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1B1E2A8-333E-4298-B9FA-32970613C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sz="6000" dirty="0"/>
              <a:t>תמונת מצב פיזית- (יש לצרף (תמונה של המתחם )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DC14ECE4-D135-4805-AD3A-38A3A73D4D16}"/>
              </a:ext>
            </a:extLst>
          </p:cNvPr>
          <p:cNvSpPr/>
          <p:nvPr/>
        </p:nvSpPr>
        <p:spPr>
          <a:xfrm>
            <a:off x="336456" y="861775"/>
            <a:ext cx="878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חלק ג</a:t>
            </a:r>
            <a:r>
              <a:rPr lang="he-IL" dirty="0">
                <a:solidFill>
                  <a:schemeClr val="bg1"/>
                </a:solidFill>
              </a:rPr>
              <a:t>'</a:t>
            </a:r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0138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7740731-14C1-4FA8-B704-7DD461B84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he-IL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3600" b="1" dirty="0">
                <a:solidFill>
                  <a:schemeClr val="tx1"/>
                </a:solidFill>
                <a:latin typeface="Arial" panose="020B0604020202020204" pitchFamily="34" charset="0"/>
              </a:rPr>
              <a:t>מיקום ומיפוי המתחם</a:t>
            </a:r>
            <a:endParaRPr lang="he-IL" b="1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A0BD894-FE65-4DCD-A80E-56E1D2BB2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014" y="2133600"/>
            <a:ext cx="6400597" cy="377762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e-IL" b="1" dirty="0"/>
              <a:t>מיקום וגבולות המתחם</a:t>
            </a:r>
          </a:p>
          <a:p>
            <a:pPr>
              <a:lnSpc>
                <a:spcPct val="150000"/>
              </a:lnSpc>
            </a:pPr>
            <a:r>
              <a:rPr lang="he-IL" b="1" dirty="0"/>
              <a:t>פירוט המבנים</a:t>
            </a:r>
          </a:p>
          <a:p>
            <a:pPr>
              <a:lnSpc>
                <a:spcPct val="150000"/>
              </a:lnSpc>
            </a:pPr>
            <a:r>
              <a:rPr lang="he-IL" b="1" dirty="0"/>
              <a:t>תיאור מצבו הפיזי של המתחם הקיים (נראות ותחזוקה – מומלץ להוסיף תמונות( ההיסטוריה של המתחם )מתי נבנו המבנים ומתי אוכלסו, מי אכלס אותם, מאפיינים דמוגרפיים של המתחם והשתנותם לאורך זמן ועוד.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DC3AA2B5-9B27-4514-AD26-3FDE41B44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126" y="2651759"/>
            <a:ext cx="3569701" cy="2901143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C876F3FD-4F43-4529-95ED-6AF85328320D}"/>
              </a:ext>
            </a:extLst>
          </p:cNvPr>
          <p:cNvSpPr/>
          <p:nvPr/>
        </p:nvSpPr>
        <p:spPr>
          <a:xfrm>
            <a:off x="217547" y="766605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חלק ג' </a:t>
            </a:r>
          </a:p>
        </p:txBody>
      </p:sp>
    </p:spTree>
    <p:extLst>
      <p:ext uri="{BB962C8B-B14F-4D97-AF65-F5344CB8AC3E}">
        <p14:creationId xmlns:p14="http://schemas.microsoft.com/office/powerpoint/2010/main" val="2270762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7740731-14C1-4FA8-B704-7DD461B84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תמונת מצב פיזית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A0BD894-FE65-4DCD-A80E-56E1D2BB2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1068" y="1327908"/>
            <a:ext cx="8915400" cy="4202184"/>
          </a:xfrm>
        </p:spPr>
        <p:txBody>
          <a:bodyPr/>
          <a:lstStyle/>
          <a:p>
            <a:r>
              <a:rPr lang="he-IL" b="1" dirty="0"/>
              <a:t>דיור ותחזוקת מבנים ושטחים</a:t>
            </a:r>
          </a:p>
          <a:p>
            <a:r>
              <a:rPr lang="he-IL" b="1" dirty="0"/>
              <a:t>פירוט אופי הבניינים עפ"י החלוקה הבאה:</a:t>
            </a:r>
          </a:p>
          <a:p>
            <a:pPr marL="0" indent="0">
              <a:buNone/>
            </a:pPr>
            <a:endParaRPr lang="he-IL" dirty="0"/>
          </a:p>
          <a:p>
            <a:endParaRPr lang="he-IL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</p:txBody>
      </p:sp>
      <p:graphicFrame>
        <p:nvGraphicFramePr>
          <p:cNvPr id="5" name="טבלה 5">
            <a:extLst>
              <a:ext uri="{FF2B5EF4-FFF2-40B4-BE49-F238E27FC236}">
                <a16:creationId xmlns:a16="http://schemas.microsoft.com/office/drawing/2014/main" id="{D49A435B-8698-4260-877E-6D55E24109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403183"/>
              </p:ext>
            </p:extLst>
          </p:nvPr>
        </p:nvGraphicFramePr>
        <p:xfrm>
          <a:off x="4081304" y="2194713"/>
          <a:ext cx="7423308" cy="376665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55827">
                  <a:extLst>
                    <a:ext uri="{9D8B030D-6E8A-4147-A177-3AD203B41FA5}">
                      <a16:colId xmlns:a16="http://schemas.microsoft.com/office/drawing/2014/main" val="2614361352"/>
                    </a:ext>
                  </a:extLst>
                </a:gridCol>
                <a:gridCol w="1855827">
                  <a:extLst>
                    <a:ext uri="{9D8B030D-6E8A-4147-A177-3AD203B41FA5}">
                      <a16:colId xmlns:a16="http://schemas.microsoft.com/office/drawing/2014/main" val="1805978458"/>
                    </a:ext>
                  </a:extLst>
                </a:gridCol>
                <a:gridCol w="1855827">
                  <a:extLst>
                    <a:ext uri="{9D8B030D-6E8A-4147-A177-3AD203B41FA5}">
                      <a16:colId xmlns:a16="http://schemas.microsoft.com/office/drawing/2014/main" val="1646773187"/>
                    </a:ext>
                  </a:extLst>
                </a:gridCol>
                <a:gridCol w="1855827">
                  <a:extLst>
                    <a:ext uri="{9D8B030D-6E8A-4147-A177-3AD203B41FA5}">
                      <a16:colId xmlns:a16="http://schemas.microsoft.com/office/drawing/2014/main" val="3917313069"/>
                    </a:ext>
                  </a:extLst>
                </a:gridCol>
              </a:tblGrid>
              <a:tr h="473558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כתובת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573735"/>
                  </a:ext>
                </a:extLst>
              </a:tr>
              <a:tr h="473558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מס' יח"ד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121036"/>
                  </a:ext>
                </a:extLst>
              </a:tr>
              <a:tr h="580493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מס' נפשות ממוצע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670929"/>
                  </a:ext>
                </a:extLst>
              </a:tr>
              <a:tr h="580493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מ"ר ממוצע לדירה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401523"/>
                  </a:ext>
                </a:extLst>
              </a:tr>
              <a:tr h="829276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מס' חדרים ממוצע לכל דירה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636937"/>
                  </a:ext>
                </a:extLst>
              </a:tr>
              <a:tr h="829276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ממוצע  תשלום וועד בית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87414"/>
                  </a:ext>
                </a:extLst>
              </a:tr>
            </a:tbl>
          </a:graphicData>
        </a:graphic>
      </p:graphicFrame>
      <p:sp>
        <p:nvSpPr>
          <p:cNvPr id="4" name="מלבן 3">
            <a:extLst>
              <a:ext uri="{FF2B5EF4-FFF2-40B4-BE49-F238E27FC236}">
                <a16:creationId xmlns:a16="http://schemas.microsoft.com/office/drawing/2014/main" id="{E7047CF9-D3D3-4F5E-AFB1-D94804D9FCAC}"/>
              </a:ext>
            </a:extLst>
          </p:cNvPr>
          <p:cNvSpPr/>
          <p:nvPr/>
        </p:nvSpPr>
        <p:spPr>
          <a:xfrm>
            <a:off x="409088" y="808705"/>
            <a:ext cx="849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חלק ג' </a:t>
            </a:r>
          </a:p>
        </p:txBody>
      </p:sp>
    </p:spTree>
    <p:extLst>
      <p:ext uri="{BB962C8B-B14F-4D97-AF65-F5344CB8AC3E}">
        <p14:creationId xmlns:p14="http://schemas.microsoft.com/office/powerpoint/2010/main" val="40157980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7740731-14C1-4FA8-B704-7DD461B84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תמונת מצב תפקודית-חברתית</a:t>
            </a:r>
            <a:br>
              <a:rPr lang="he-IL" b="1" dirty="0"/>
            </a:br>
            <a:r>
              <a:rPr lang="he-IL" b="1" dirty="0"/>
              <a:t>מאפייני המרואיינים המתגוררים במתחם: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A0BD894-FE65-4DCD-A80E-56E1D2BB2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5673" y="2082473"/>
            <a:ext cx="9950334" cy="4912821"/>
          </a:xfrm>
        </p:spPr>
        <p:txBody>
          <a:bodyPr>
            <a:noAutofit/>
          </a:bodyPr>
          <a:lstStyle/>
          <a:p>
            <a:r>
              <a:rPr lang="he-IL" sz="1600" b="1" dirty="0">
                <a:latin typeface="Arial" panose="020B0604020202020204" pitchFamily="34" charset="0"/>
              </a:rPr>
              <a:t>דמוגרפיה:</a:t>
            </a:r>
          </a:p>
          <a:p>
            <a:r>
              <a:rPr lang="he-IL" sz="1600" b="1" dirty="0">
                <a:latin typeface="Arial" panose="020B0604020202020204" pitchFamily="34" charset="0"/>
              </a:rPr>
              <a:t>גיל</a:t>
            </a:r>
          </a:p>
          <a:p>
            <a:r>
              <a:rPr lang="he-IL" sz="1600" b="1" dirty="0">
                <a:latin typeface="Arial" panose="020B0604020202020204" pitchFamily="34" charset="0"/>
              </a:rPr>
              <a:t>וותק מגורים</a:t>
            </a:r>
          </a:p>
          <a:p>
            <a:r>
              <a:rPr lang="he-IL" sz="1600" b="1" dirty="0">
                <a:latin typeface="Arial" panose="020B0604020202020204" pitchFamily="34" charset="0"/>
              </a:rPr>
              <a:t>מוצא</a:t>
            </a:r>
          </a:p>
          <a:p>
            <a:r>
              <a:rPr lang="he-IL" sz="1600" b="1" dirty="0">
                <a:latin typeface="Arial" panose="020B0604020202020204" pitchFamily="34" charset="0"/>
              </a:rPr>
              <a:t>מצב סוציואקונומי </a:t>
            </a:r>
          </a:p>
          <a:p>
            <a:r>
              <a:rPr lang="he-IL" sz="1600" b="1" dirty="0">
                <a:latin typeface="Arial" panose="020B0604020202020204" pitchFamily="34" charset="0"/>
              </a:rPr>
              <a:t>תיאור הקשר של בעלי הזכויות והתושבים במתחם.</a:t>
            </a:r>
          </a:p>
          <a:p>
            <a:r>
              <a:rPr lang="he-IL" sz="1600" b="1" dirty="0">
                <a:latin typeface="Arial" panose="020B0604020202020204" pitchFamily="34" charset="0"/>
              </a:rPr>
              <a:t>חלוקה על פי קשר לדת – חילונים, מסורתיים, דתיים וחרדים</a:t>
            </a:r>
          </a:p>
          <a:p>
            <a:r>
              <a:rPr lang="he-IL" sz="1600" b="1" dirty="0">
                <a:latin typeface="Arial" panose="020B0604020202020204" pitchFamily="34" charset="0"/>
              </a:rPr>
              <a:t>חלוקה לאופי המשפחות – זוגות צעירים, משפחות עם ילדים בגילאי בית ספר, משפחות עם ילדים בוגרים, קשישים 70 ומעלה. נא לציין משפחות</a:t>
            </a:r>
          </a:p>
          <a:p>
            <a:r>
              <a:rPr lang="he-IL" sz="1600" b="1" dirty="0">
                <a:latin typeface="Arial" panose="020B0604020202020204" pitchFamily="34" charset="0"/>
              </a:rPr>
              <a:t>שבמועד החתימה הראשונה היו בני 75 ומעלה.</a:t>
            </a:r>
          </a:p>
          <a:p>
            <a:r>
              <a:rPr lang="he-IL" sz="1600" b="1" dirty="0">
                <a:latin typeface="Arial" panose="020B0604020202020204" pitchFamily="34" charset="0"/>
              </a:rPr>
              <a:t>סוגי אוכלוסיות (כולל יחסי כוחות בין </a:t>
            </a:r>
            <a:r>
              <a:rPr lang="he-IL" sz="1600" b="1" dirty="0" err="1">
                <a:latin typeface="Arial" panose="020B0604020202020204" pitchFamily="34" charset="0"/>
              </a:rPr>
              <a:t>אוכ</a:t>
            </a:r>
            <a:r>
              <a:rPr lang="he-IL" sz="1600" b="1" dirty="0">
                <a:latin typeface="Arial" panose="020B0604020202020204" pitchFamily="34" charset="0"/>
              </a:rPr>
              <a:t>' שונות) </a:t>
            </a:r>
          </a:p>
          <a:p>
            <a:r>
              <a:rPr lang="he-IL" sz="1600" b="1" dirty="0">
                <a:latin typeface="Arial" panose="020B0604020202020204" pitchFamily="34" charset="0"/>
              </a:rPr>
              <a:t>ניתוח מפורט של אוכלוסיית בעלי הדירות במתחם, בדגש על בעלי מוגבלויות וקשישים הזקוקים לצרכים שונים.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D2D47774-2BE1-4FE8-89BA-0BB5CA29C8EC}"/>
              </a:ext>
            </a:extLst>
          </p:cNvPr>
          <p:cNvSpPr/>
          <p:nvPr/>
        </p:nvSpPr>
        <p:spPr>
          <a:xfrm>
            <a:off x="414079" y="792080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חלק ג' </a:t>
            </a:r>
          </a:p>
        </p:txBody>
      </p:sp>
    </p:spTree>
    <p:extLst>
      <p:ext uri="{BB962C8B-B14F-4D97-AF65-F5344CB8AC3E}">
        <p14:creationId xmlns:p14="http://schemas.microsoft.com/office/powerpoint/2010/main" val="2226619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7740731-14C1-4FA8-B704-7DD461B84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תמונת מצב תפקודית-חברתית</a:t>
            </a:r>
            <a:br>
              <a:rPr lang="he-IL" b="1" dirty="0"/>
            </a:br>
            <a:r>
              <a:rPr lang="he-IL" b="1" dirty="0"/>
              <a:t>מאפייני המרואיינים המתגוררים במתחם: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A0BD894-FE65-4DCD-A80E-56E1D2BB2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5426" y="2327564"/>
            <a:ext cx="9950334" cy="491282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e-I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e-IL" b="1" dirty="0">
                <a:latin typeface="Arial" panose="020B0604020202020204" pitchFamily="34" charset="0"/>
              </a:rPr>
              <a:t>קהילה ורווחה – מהם יחסי השכנות במתחם והאם השתנו.</a:t>
            </a:r>
          </a:p>
          <a:p>
            <a:r>
              <a:rPr lang="he-IL" b="1" dirty="0">
                <a:latin typeface="Arial" panose="020B0604020202020204" pitchFamily="34" charset="0"/>
              </a:rPr>
              <a:t>גדלי משק בית </a:t>
            </a:r>
          </a:p>
          <a:p>
            <a:r>
              <a:rPr lang="he-IL" b="1" dirty="0">
                <a:latin typeface="Arial" panose="020B0604020202020204" pitchFamily="34" charset="0"/>
              </a:rPr>
              <a:t>צפיפות ביחס למשק בית</a:t>
            </a:r>
          </a:p>
          <a:p>
            <a:r>
              <a:rPr lang="he-IL" b="1" dirty="0">
                <a:latin typeface="Arial" panose="020B0604020202020204" pitchFamily="34" charset="0"/>
              </a:rPr>
              <a:t>וועד בית וחניה </a:t>
            </a:r>
          </a:p>
          <a:p>
            <a:r>
              <a:rPr lang="he-IL" b="1" dirty="0">
                <a:latin typeface="Arial" panose="020B0604020202020204" pitchFamily="34" charset="0"/>
              </a:rPr>
              <a:t>חוסן קהילתי</a:t>
            </a:r>
          </a:p>
          <a:p>
            <a:r>
              <a:rPr lang="he-IL" b="1" dirty="0">
                <a:latin typeface="Arial" panose="020B0604020202020204" pitchFamily="34" charset="0"/>
              </a:rPr>
              <a:t>קיומן של נציגויות ותהליכי התקשרות (כולל היסטוריה של החתמות/יזמים/מארגנים ועוד)</a:t>
            </a:r>
          </a:p>
          <a:p>
            <a:r>
              <a:rPr lang="he-IL" b="1" dirty="0">
                <a:latin typeface="Arial" panose="020B0604020202020204" pitchFamily="34" charset="0"/>
              </a:rPr>
              <a:t>חוויית המגורים – איך התושבים חווים את החיים במתחם? איזה סוגיות מעסיקות אותם? </a:t>
            </a:r>
          </a:p>
          <a:p>
            <a:r>
              <a:rPr lang="he-IL" b="1" dirty="0">
                <a:latin typeface="Arial" panose="020B0604020202020204" pitchFamily="34" charset="0"/>
              </a:rPr>
              <a:t>תיאור הנכסים ומצבם 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AF6FCBF8-63A0-43C0-9537-4CC7D883C9CC}"/>
              </a:ext>
            </a:extLst>
          </p:cNvPr>
          <p:cNvSpPr/>
          <p:nvPr/>
        </p:nvSpPr>
        <p:spPr>
          <a:xfrm>
            <a:off x="357494" y="733890"/>
            <a:ext cx="893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חלק ג'</a:t>
            </a:r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80295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7740731-14C1-4FA8-B704-7DD461B84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צורות בעלות-חזקה על הנכס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A0BD894-FE65-4DCD-A80E-56E1D2BB2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C0EE047D-1C2E-4BFB-B949-4ED26870B695}"/>
              </a:ext>
            </a:extLst>
          </p:cNvPr>
          <p:cNvSpPr/>
          <p:nvPr/>
        </p:nvSpPr>
        <p:spPr>
          <a:xfrm>
            <a:off x="436330" y="781354"/>
            <a:ext cx="893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חלק ג'</a:t>
            </a:r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8768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D133368-4A2F-4013-A7AD-47D7F6EC3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חוסן קהילתי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6334016-712E-4805-8BA9-0FD41FFBA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801BD08A-AB66-4B7D-A1DD-61C7CFCA17D2}"/>
              </a:ext>
            </a:extLst>
          </p:cNvPr>
          <p:cNvSpPr/>
          <p:nvPr/>
        </p:nvSpPr>
        <p:spPr>
          <a:xfrm>
            <a:off x="217547" y="781354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חלק ג' </a:t>
            </a:r>
          </a:p>
        </p:txBody>
      </p:sp>
    </p:spTree>
    <p:extLst>
      <p:ext uri="{BB962C8B-B14F-4D97-AF65-F5344CB8AC3E}">
        <p14:creationId xmlns:p14="http://schemas.microsoft.com/office/powerpoint/2010/main" val="1065606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D133368-4A2F-4013-A7AD-47D7F6EC3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אוכלוסיות רגישות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6334016-712E-4805-8BA9-0FD41FFBA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b="1" dirty="0"/>
              <a:t>התייחסות לקשישים – כמה קשישים בבניין/מתחם, האם הוצג להם חוק הקשישים? </a:t>
            </a:r>
          </a:p>
          <a:p>
            <a:r>
              <a:rPr lang="he-IL" b="1" dirty="0"/>
              <a:t>התייחסות לבעלי מוגבלות</a:t>
            </a:r>
          </a:p>
          <a:p>
            <a:r>
              <a:rPr lang="he-IL" b="1" dirty="0"/>
              <a:t>בעלי רווחה</a:t>
            </a:r>
          </a:p>
          <a:p>
            <a:r>
              <a:rPr lang="he-IL" b="1" dirty="0"/>
              <a:t>דיור ציבורי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93F3CCA0-F440-4BFD-8BA2-43BFDD352C55}"/>
              </a:ext>
            </a:extLst>
          </p:cNvPr>
          <p:cNvSpPr/>
          <p:nvPr/>
        </p:nvSpPr>
        <p:spPr>
          <a:xfrm>
            <a:off x="346236" y="781353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חלק ג' </a:t>
            </a:r>
          </a:p>
        </p:txBody>
      </p:sp>
      <p:graphicFrame>
        <p:nvGraphicFramePr>
          <p:cNvPr id="6" name="טבלה 5">
            <a:extLst>
              <a:ext uri="{FF2B5EF4-FFF2-40B4-BE49-F238E27FC236}">
                <a16:creationId xmlns:a16="http://schemas.microsoft.com/office/drawing/2014/main" id="{3D83CF4A-6FFB-4FC4-8BF9-D33708D081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460883"/>
              </p:ext>
            </p:extLst>
          </p:nvPr>
        </p:nvGraphicFramePr>
        <p:xfrm>
          <a:off x="3258589" y="3744690"/>
          <a:ext cx="7813964" cy="24892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86184">
                  <a:extLst>
                    <a:ext uri="{9D8B030D-6E8A-4147-A177-3AD203B41FA5}">
                      <a16:colId xmlns:a16="http://schemas.microsoft.com/office/drawing/2014/main" val="1035065100"/>
                    </a:ext>
                  </a:extLst>
                </a:gridCol>
                <a:gridCol w="1404701">
                  <a:extLst>
                    <a:ext uri="{9D8B030D-6E8A-4147-A177-3AD203B41FA5}">
                      <a16:colId xmlns:a16="http://schemas.microsoft.com/office/drawing/2014/main" val="917913821"/>
                    </a:ext>
                  </a:extLst>
                </a:gridCol>
                <a:gridCol w="1404701">
                  <a:extLst>
                    <a:ext uri="{9D8B030D-6E8A-4147-A177-3AD203B41FA5}">
                      <a16:colId xmlns:a16="http://schemas.microsoft.com/office/drawing/2014/main" val="591781811"/>
                    </a:ext>
                  </a:extLst>
                </a:gridCol>
                <a:gridCol w="1206126">
                  <a:extLst>
                    <a:ext uri="{9D8B030D-6E8A-4147-A177-3AD203B41FA5}">
                      <a16:colId xmlns:a16="http://schemas.microsoft.com/office/drawing/2014/main" val="3062795379"/>
                    </a:ext>
                  </a:extLst>
                </a:gridCol>
                <a:gridCol w="1206126">
                  <a:extLst>
                    <a:ext uri="{9D8B030D-6E8A-4147-A177-3AD203B41FA5}">
                      <a16:colId xmlns:a16="http://schemas.microsoft.com/office/drawing/2014/main" val="425455070"/>
                    </a:ext>
                  </a:extLst>
                </a:gridCol>
                <a:gridCol w="1206126">
                  <a:extLst>
                    <a:ext uri="{9D8B030D-6E8A-4147-A177-3AD203B41FA5}">
                      <a16:colId xmlns:a16="http://schemas.microsoft.com/office/drawing/2014/main" val="3121319557"/>
                    </a:ext>
                  </a:extLst>
                </a:gridCol>
              </a:tblGrid>
              <a:tr h="396745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כתובת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קשישים מעל גיל 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ילדים בגילאי 1-18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מוסדות חינוך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דיור ציבורי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בעלי מוגבלויות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575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736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7004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0149799"/>
                  </a:ext>
                </a:extLst>
              </a:tr>
              <a:tr h="359799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467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010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38508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4FD507-EAF7-454D-998B-B760C77DE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latin typeface="Gisha-Bold"/>
              </a:rPr>
              <a:t>נתונים על תהליכי התארגנות והתקשרויות במתחם</a:t>
            </a:r>
            <a:endParaRPr lang="he-IL" b="1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DA03157-18D5-4A6F-9F99-172A69E61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בשלב זה מצופה שתהיה נציגות בעלי זכויות במתחם. יש לפרט מה ההליך בו נבחרה הנציגות. האם הנציגים מתגוררים במתחם? חתימות ייפוי הכוח במידה וקיימות.</a:t>
            </a:r>
            <a:endParaRPr lang="he-IL" b="1" dirty="0"/>
          </a:p>
          <a:p>
            <a:pPr>
              <a:lnSpc>
                <a:spcPct val="150000"/>
              </a:lnSpc>
            </a:pPr>
            <a:r>
              <a:rPr lang="he-IL" dirty="0"/>
              <a:t>כמו כן, מומלץ להוסיף הסכמה של הנציגות ככל ויש לעו"ד/מפקח/ מארגן/ יזם וכדומה. </a:t>
            </a:r>
          </a:p>
          <a:p>
            <a:pPr>
              <a:lnSpc>
                <a:spcPct val="150000"/>
              </a:lnSpc>
            </a:pPr>
            <a:r>
              <a:rPr lang="he-IL" dirty="0"/>
              <a:t>בשלב זה מצופה שלבעלי זכויות כבר יהיה עורך דין מטעמם. פרטו את תהליך בחירת עו"ד ע"י בעלי זכויות . יש לצרף כעותק את כתב ההסכמה לעורך הדין. במידה ונבחר יותר מעו"ד אחד במתחם אנא לצרף טופס עבור כל אחד מעורכי הדין.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431FEEA0-443A-402F-94EF-417B32691A76}"/>
              </a:ext>
            </a:extLst>
          </p:cNvPr>
          <p:cNvSpPr/>
          <p:nvPr/>
        </p:nvSpPr>
        <p:spPr>
          <a:xfrm>
            <a:off x="346236" y="751857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חלק ג' </a:t>
            </a:r>
          </a:p>
        </p:txBody>
      </p:sp>
    </p:spTree>
    <p:extLst>
      <p:ext uri="{BB962C8B-B14F-4D97-AF65-F5344CB8AC3E}">
        <p14:creationId xmlns:p14="http://schemas.microsoft.com/office/powerpoint/2010/main" val="1642353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>
            <a:extLst>
              <a:ext uri="{FF2B5EF4-FFF2-40B4-BE49-F238E27FC236}">
                <a16:creationId xmlns:a16="http://schemas.microsoft.com/office/drawing/2014/main" id="{7EC1B655-E4B2-4F1A-B6C1-E002FE352AFC}"/>
              </a:ext>
            </a:extLst>
          </p:cNvPr>
          <p:cNvSpPr/>
          <p:nvPr/>
        </p:nvSpPr>
        <p:spPr>
          <a:xfrm>
            <a:off x="4822253" y="764771"/>
            <a:ext cx="56850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dirty="0"/>
              <a:t>מיפוי עבור תקציר מנהלים(עפ"י טבלת האקסל)</a:t>
            </a:r>
          </a:p>
        </p:txBody>
      </p:sp>
      <p:sp>
        <p:nvSpPr>
          <p:cNvPr id="8" name="כותרת 7">
            <a:extLst>
              <a:ext uri="{FF2B5EF4-FFF2-40B4-BE49-F238E27FC236}">
                <a16:creationId xmlns:a16="http://schemas.microsoft.com/office/drawing/2014/main" id="{1446D60C-20C9-417B-9238-5A3DD7E62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524503"/>
          </a:xfrm>
        </p:spPr>
        <p:txBody>
          <a:bodyPr>
            <a:normAutofit fontScale="90000"/>
          </a:bodyPr>
          <a:lstStyle/>
          <a:p>
            <a:br>
              <a:rPr lang="he-IL" dirty="0"/>
            </a:br>
            <a:r>
              <a:rPr lang="he-IL" dirty="0"/>
              <a:t> </a:t>
            </a:r>
          </a:p>
        </p:txBody>
      </p:sp>
      <p:sp>
        <p:nvSpPr>
          <p:cNvPr id="9" name="מציין מיקום טקסט 8">
            <a:extLst>
              <a:ext uri="{FF2B5EF4-FFF2-40B4-BE49-F238E27FC236}">
                <a16:creationId xmlns:a16="http://schemas.microsoft.com/office/drawing/2014/main" id="{C739A006-2B26-4E8D-A8A8-4D8D33FEE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9212" y="5291634"/>
            <a:ext cx="8915399" cy="1042664"/>
          </a:xfrm>
        </p:spPr>
        <p:txBody>
          <a:bodyPr>
            <a:normAutofit/>
          </a:bodyPr>
          <a:lstStyle/>
          <a:p>
            <a:pPr algn="r"/>
            <a:r>
              <a:rPr lang="he-IL" sz="1000" dirty="0"/>
              <a:t>*מוצא-לדוג'-חבר העמים/אתיופיה-לצורך תרגום</a:t>
            </a:r>
          </a:p>
          <a:p>
            <a:pPr algn="r"/>
            <a:r>
              <a:rPr lang="he-IL" sz="1000" dirty="0"/>
              <a:t>*השתייכות דתית-דתי/חילוני/חרדי/מסורתי</a:t>
            </a:r>
          </a:p>
        </p:txBody>
      </p:sp>
      <p:graphicFrame>
        <p:nvGraphicFramePr>
          <p:cNvPr id="10" name="טבלה 9">
            <a:extLst>
              <a:ext uri="{FF2B5EF4-FFF2-40B4-BE49-F238E27FC236}">
                <a16:creationId xmlns:a16="http://schemas.microsoft.com/office/drawing/2014/main" id="{A2C07788-05AD-446E-90D8-8F22F344B2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189326"/>
              </p:ext>
            </p:extLst>
          </p:nvPr>
        </p:nvGraphicFramePr>
        <p:xfrm>
          <a:off x="2589210" y="1429790"/>
          <a:ext cx="8990418" cy="3566157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418709">
                  <a:extLst>
                    <a:ext uri="{9D8B030D-6E8A-4147-A177-3AD203B41FA5}">
                      <a16:colId xmlns:a16="http://schemas.microsoft.com/office/drawing/2014/main" val="1406574350"/>
                    </a:ext>
                  </a:extLst>
                </a:gridCol>
                <a:gridCol w="276888">
                  <a:extLst>
                    <a:ext uri="{9D8B030D-6E8A-4147-A177-3AD203B41FA5}">
                      <a16:colId xmlns:a16="http://schemas.microsoft.com/office/drawing/2014/main" val="2563968525"/>
                    </a:ext>
                  </a:extLst>
                </a:gridCol>
                <a:gridCol w="263382">
                  <a:extLst>
                    <a:ext uri="{9D8B030D-6E8A-4147-A177-3AD203B41FA5}">
                      <a16:colId xmlns:a16="http://schemas.microsoft.com/office/drawing/2014/main" val="892385366"/>
                    </a:ext>
                  </a:extLst>
                </a:gridCol>
                <a:gridCol w="420397">
                  <a:extLst>
                    <a:ext uri="{9D8B030D-6E8A-4147-A177-3AD203B41FA5}">
                      <a16:colId xmlns:a16="http://schemas.microsoft.com/office/drawing/2014/main" val="1726322885"/>
                    </a:ext>
                  </a:extLst>
                </a:gridCol>
                <a:gridCol w="547022">
                  <a:extLst>
                    <a:ext uri="{9D8B030D-6E8A-4147-A177-3AD203B41FA5}">
                      <a16:colId xmlns:a16="http://schemas.microsoft.com/office/drawing/2014/main" val="1506806073"/>
                    </a:ext>
                  </a:extLst>
                </a:gridCol>
                <a:gridCol w="521697">
                  <a:extLst>
                    <a:ext uri="{9D8B030D-6E8A-4147-A177-3AD203B41FA5}">
                      <a16:colId xmlns:a16="http://schemas.microsoft.com/office/drawing/2014/main" val="1921977116"/>
                    </a:ext>
                  </a:extLst>
                </a:gridCol>
                <a:gridCol w="364682">
                  <a:extLst>
                    <a:ext uri="{9D8B030D-6E8A-4147-A177-3AD203B41FA5}">
                      <a16:colId xmlns:a16="http://schemas.microsoft.com/office/drawing/2014/main" val="779973186"/>
                    </a:ext>
                  </a:extLst>
                </a:gridCol>
                <a:gridCol w="460917">
                  <a:extLst>
                    <a:ext uri="{9D8B030D-6E8A-4147-A177-3AD203B41FA5}">
                      <a16:colId xmlns:a16="http://schemas.microsoft.com/office/drawing/2014/main" val="561496880"/>
                    </a:ext>
                  </a:extLst>
                </a:gridCol>
                <a:gridCol w="364682">
                  <a:extLst>
                    <a:ext uri="{9D8B030D-6E8A-4147-A177-3AD203B41FA5}">
                      <a16:colId xmlns:a16="http://schemas.microsoft.com/office/drawing/2014/main" val="206162734"/>
                    </a:ext>
                  </a:extLst>
                </a:gridCol>
                <a:gridCol w="364682">
                  <a:extLst>
                    <a:ext uri="{9D8B030D-6E8A-4147-A177-3AD203B41FA5}">
                      <a16:colId xmlns:a16="http://schemas.microsoft.com/office/drawing/2014/main" val="413204535"/>
                    </a:ext>
                  </a:extLst>
                </a:gridCol>
                <a:gridCol w="400137">
                  <a:extLst>
                    <a:ext uri="{9D8B030D-6E8A-4147-A177-3AD203B41FA5}">
                      <a16:colId xmlns:a16="http://schemas.microsoft.com/office/drawing/2014/main" val="2781062916"/>
                    </a:ext>
                  </a:extLst>
                </a:gridCol>
                <a:gridCol w="270135">
                  <a:extLst>
                    <a:ext uri="{9D8B030D-6E8A-4147-A177-3AD203B41FA5}">
                      <a16:colId xmlns:a16="http://schemas.microsoft.com/office/drawing/2014/main" val="2829046740"/>
                    </a:ext>
                  </a:extLst>
                </a:gridCol>
                <a:gridCol w="520009">
                  <a:extLst>
                    <a:ext uri="{9D8B030D-6E8A-4147-A177-3AD203B41FA5}">
                      <a16:colId xmlns:a16="http://schemas.microsoft.com/office/drawing/2014/main" val="3227927033"/>
                    </a:ext>
                  </a:extLst>
                </a:gridCol>
                <a:gridCol w="400137">
                  <a:extLst>
                    <a:ext uri="{9D8B030D-6E8A-4147-A177-3AD203B41FA5}">
                      <a16:colId xmlns:a16="http://schemas.microsoft.com/office/drawing/2014/main" val="3477995610"/>
                    </a:ext>
                  </a:extLst>
                </a:gridCol>
                <a:gridCol w="452475">
                  <a:extLst>
                    <a:ext uri="{9D8B030D-6E8A-4147-A177-3AD203B41FA5}">
                      <a16:colId xmlns:a16="http://schemas.microsoft.com/office/drawing/2014/main" val="4256027085"/>
                    </a:ext>
                  </a:extLst>
                </a:gridCol>
                <a:gridCol w="324162">
                  <a:extLst>
                    <a:ext uri="{9D8B030D-6E8A-4147-A177-3AD203B41FA5}">
                      <a16:colId xmlns:a16="http://schemas.microsoft.com/office/drawing/2014/main" val="2902300688"/>
                    </a:ext>
                  </a:extLst>
                </a:gridCol>
                <a:gridCol w="411955">
                  <a:extLst>
                    <a:ext uri="{9D8B030D-6E8A-4147-A177-3AD203B41FA5}">
                      <a16:colId xmlns:a16="http://schemas.microsoft.com/office/drawing/2014/main" val="1435168358"/>
                    </a:ext>
                  </a:extLst>
                </a:gridCol>
                <a:gridCol w="411955">
                  <a:extLst>
                    <a:ext uri="{9D8B030D-6E8A-4147-A177-3AD203B41FA5}">
                      <a16:colId xmlns:a16="http://schemas.microsoft.com/office/drawing/2014/main" val="3755002742"/>
                    </a:ext>
                  </a:extLst>
                </a:gridCol>
                <a:gridCol w="344422">
                  <a:extLst>
                    <a:ext uri="{9D8B030D-6E8A-4147-A177-3AD203B41FA5}">
                      <a16:colId xmlns:a16="http://schemas.microsoft.com/office/drawing/2014/main" val="3743589778"/>
                    </a:ext>
                  </a:extLst>
                </a:gridCol>
                <a:gridCol w="601049">
                  <a:extLst>
                    <a:ext uri="{9D8B030D-6E8A-4147-A177-3AD203B41FA5}">
                      <a16:colId xmlns:a16="http://schemas.microsoft.com/office/drawing/2014/main" val="3057290941"/>
                    </a:ext>
                  </a:extLst>
                </a:gridCol>
                <a:gridCol w="384942">
                  <a:extLst>
                    <a:ext uri="{9D8B030D-6E8A-4147-A177-3AD203B41FA5}">
                      <a16:colId xmlns:a16="http://schemas.microsoft.com/office/drawing/2014/main" val="3937323218"/>
                    </a:ext>
                  </a:extLst>
                </a:gridCol>
                <a:gridCol w="465982">
                  <a:extLst>
                    <a:ext uri="{9D8B030D-6E8A-4147-A177-3AD203B41FA5}">
                      <a16:colId xmlns:a16="http://schemas.microsoft.com/office/drawing/2014/main" val="1655896083"/>
                    </a:ext>
                  </a:extLst>
                </a:gridCol>
              </a:tblGrid>
              <a:tr h="739239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700" u="none" strike="noStrike">
                          <a:effectLst/>
                        </a:rPr>
                        <a:t>רחוב</a:t>
                      </a:r>
                      <a:br>
                        <a:rPr lang="he-IL" sz="700" u="none" strike="noStrike">
                          <a:effectLst/>
                        </a:rPr>
                      </a:br>
                      <a:r>
                        <a:rPr lang="he-IL" sz="700" u="none" strike="noStrike">
                          <a:effectLst/>
                        </a:rPr>
                        <a:t> ומס' בנין</a:t>
                      </a:r>
                      <a:endParaRPr lang="he-IL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700" u="none" strike="noStrike">
                          <a:effectLst/>
                        </a:rPr>
                        <a:t>גוש</a:t>
                      </a:r>
                      <a:endParaRPr lang="he-IL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700" u="none" strike="noStrike">
                          <a:effectLst/>
                        </a:rPr>
                        <a:t>חלקה</a:t>
                      </a:r>
                      <a:endParaRPr lang="he-IL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700" u="none" strike="noStrike" dirty="0">
                          <a:effectLst/>
                        </a:rPr>
                        <a:t>מס' נפשות</a:t>
                      </a:r>
                      <a:endParaRPr lang="he-IL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700" u="none" strike="noStrike">
                          <a:effectLst/>
                        </a:rPr>
                        <a:t>זכאים</a:t>
                      </a:r>
                      <a:br>
                        <a:rPr lang="he-IL" sz="700" u="none" strike="noStrike">
                          <a:effectLst/>
                        </a:rPr>
                      </a:br>
                      <a:r>
                        <a:rPr lang="he-IL" sz="700" u="none" strike="noStrike">
                          <a:effectLst/>
                        </a:rPr>
                        <a:t>להטבת קשישים </a:t>
                      </a:r>
                      <a:endParaRPr lang="he-IL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700" u="none" strike="noStrike" dirty="0">
                          <a:effectLst/>
                        </a:rPr>
                        <a:t>בעל דירה/שכירות/</a:t>
                      </a:r>
                      <a:br>
                        <a:rPr lang="he-IL" sz="700" u="none" strike="noStrike" dirty="0">
                          <a:effectLst/>
                        </a:rPr>
                      </a:br>
                      <a:r>
                        <a:rPr lang="he-IL" sz="700" u="none" strike="noStrike" dirty="0">
                          <a:effectLst/>
                        </a:rPr>
                        <a:t>דיור ציבורי</a:t>
                      </a:r>
                      <a:endParaRPr lang="he-IL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700" u="none" strike="noStrike">
                          <a:effectLst/>
                        </a:rPr>
                        <a:t>נכים/</a:t>
                      </a:r>
                      <a:br>
                        <a:rPr lang="he-IL" sz="700" u="none" strike="noStrike">
                          <a:effectLst/>
                        </a:rPr>
                      </a:br>
                      <a:r>
                        <a:rPr lang="he-IL" sz="700" u="none" strike="noStrike">
                          <a:effectLst/>
                        </a:rPr>
                        <a:t>בעלי מוגבלות</a:t>
                      </a:r>
                      <a:endParaRPr lang="he-IL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700" u="none" strike="noStrike" dirty="0">
                          <a:effectLst/>
                        </a:rPr>
                        <a:t>סוג הקצבה</a:t>
                      </a:r>
                      <a:br>
                        <a:rPr lang="he-IL" sz="700" u="none" strike="noStrike" dirty="0">
                          <a:effectLst/>
                        </a:rPr>
                      </a:br>
                      <a:r>
                        <a:rPr lang="he-IL" sz="700" u="none" strike="noStrike" dirty="0">
                          <a:effectLst/>
                        </a:rPr>
                        <a:t>נכות/</a:t>
                      </a:r>
                      <a:r>
                        <a:rPr lang="he-IL" sz="700" u="none" strike="noStrike" dirty="0" err="1">
                          <a:effectLst/>
                        </a:rPr>
                        <a:t>זיקנה</a:t>
                      </a:r>
                      <a:endParaRPr lang="he-IL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700" u="none" strike="noStrike">
                          <a:effectLst/>
                        </a:rPr>
                        <a:t>נתמכים</a:t>
                      </a:r>
                      <a:br>
                        <a:rPr lang="he-IL" sz="700" u="none" strike="noStrike">
                          <a:effectLst/>
                        </a:rPr>
                      </a:br>
                      <a:r>
                        <a:rPr lang="he-IL" sz="700" u="none" strike="noStrike">
                          <a:effectLst/>
                        </a:rPr>
                        <a:t> ע"י הרווחה </a:t>
                      </a:r>
                      <a:endParaRPr lang="he-IL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700" u="none" strike="noStrike">
                          <a:effectLst/>
                        </a:rPr>
                        <a:t>מספר נפשות</a:t>
                      </a:r>
                      <a:br>
                        <a:rPr lang="he-IL" sz="700" u="none" strike="noStrike">
                          <a:effectLst/>
                        </a:rPr>
                      </a:br>
                      <a:r>
                        <a:rPr lang="he-IL" sz="700" u="none" strike="noStrike">
                          <a:effectLst/>
                        </a:rPr>
                        <a:t>מתחת לגיל 18 </a:t>
                      </a:r>
                      <a:endParaRPr lang="he-IL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700" u="none" strike="noStrike">
                          <a:effectLst/>
                        </a:rPr>
                        <a:t>מצב</a:t>
                      </a:r>
                      <a:br>
                        <a:rPr lang="he-IL" sz="700" u="none" strike="noStrike">
                          <a:effectLst/>
                        </a:rPr>
                      </a:br>
                      <a:r>
                        <a:rPr lang="he-IL" sz="700" u="none" strike="noStrike">
                          <a:effectLst/>
                        </a:rPr>
                        <a:t> משפחתי</a:t>
                      </a:r>
                      <a:endParaRPr lang="he-IL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700" u="none" strike="noStrike">
                          <a:effectLst/>
                        </a:rPr>
                        <a:t>מוצא*</a:t>
                      </a:r>
                      <a:endParaRPr lang="he-IL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700" u="none" strike="noStrike">
                          <a:effectLst/>
                        </a:rPr>
                        <a:t>וותק מגורים</a:t>
                      </a:r>
                      <a:br>
                        <a:rPr lang="he-IL" sz="700" u="none" strike="noStrike">
                          <a:effectLst/>
                        </a:rPr>
                      </a:br>
                      <a:r>
                        <a:rPr lang="he-IL" sz="700" u="none" strike="noStrike">
                          <a:effectLst/>
                        </a:rPr>
                        <a:t> בבנין</a:t>
                      </a:r>
                      <a:endParaRPr lang="he-IL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700" u="none" strike="noStrike">
                          <a:effectLst/>
                        </a:rPr>
                        <a:t>גודל דירה</a:t>
                      </a:r>
                      <a:endParaRPr lang="he-IL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700" u="none" strike="noStrike">
                          <a:effectLst/>
                        </a:rPr>
                        <a:t>*השתיכות </a:t>
                      </a:r>
                      <a:br>
                        <a:rPr lang="he-IL" sz="700" u="none" strike="noStrike">
                          <a:effectLst/>
                        </a:rPr>
                      </a:br>
                      <a:r>
                        <a:rPr lang="he-IL" sz="700" u="none" strike="noStrike">
                          <a:effectLst/>
                        </a:rPr>
                        <a:t>דתית</a:t>
                      </a:r>
                      <a:endParaRPr lang="he-IL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700" u="none" strike="noStrike">
                          <a:effectLst/>
                        </a:rPr>
                        <a:t>מס' </a:t>
                      </a:r>
                      <a:br>
                        <a:rPr lang="he-IL" sz="700" u="none" strike="noStrike">
                          <a:effectLst/>
                        </a:rPr>
                      </a:br>
                      <a:r>
                        <a:rPr lang="he-IL" sz="700" u="none" strike="noStrike">
                          <a:effectLst/>
                        </a:rPr>
                        <a:t>רכבים לדייר </a:t>
                      </a:r>
                      <a:endParaRPr lang="he-IL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700" u="none" strike="noStrike">
                          <a:effectLst/>
                        </a:rPr>
                        <a:t>שכר ביחס</a:t>
                      </a:r>
                      <a:br>
                        <a:rPr lang="he-IL" sz="700" u="none" strike="noStrike">
                          <a:effectLst/>
                        </a:rPr>
                      </a:br>
                      <a:r>
                        <a:rPr lang="he-IL" sz="700" u="none" strike="noStrike">
                          <a:effectLst/>
                        </a:rPr>
                        <a:t> לממוצע במשק</a:t>
                      </a:r>
                      <a:endParaRPr lang="he-IL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700" u="none" strike="noStrike">
                          <a:effectLst/>
                        </a:rPr>
                        <a:t>האם מעונינים</a:t>
                      </a:r>
                      <a:br>
                        <a:rPr lang="he-IL" sz="700" u="none" strike="noStrike">
                          <a:effectLst/>
                        </a:rPr>
                      </a:br>
                      <a:r>
                        <a:rPr lang="he-IL" sz="700" u="none" strike="noStrike">
                          <a:effectLst/>
                        </a:rPr>
                        <a:t> לחזור לבנין החדש</a:t>
                      </a:r>
                      <a:endParaRPr lang="he-IL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700" u="none" strike="noStrike">
                          <a:effectLst/>
                        </a:rPr>
                        <a:t> האם </a:t>
                      </a:r>
                      <a:br>
                        <a:rPr lang="he-IL" sz="700" u="none" strike="noStrike">
                          <a:effectLst/>
                        </a:rPr>
                      </a:br>
                      <a:r>
                        <a:rPr lang="he-IL" sz="700" u="none" strike="noStrike">
                          <a:effectLst/>
                        </a:rPr>
                        <a:t>קיימת נציגות</a:t>
                      </a:r>
                      <a:endParaRPr lang="he-IL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700" u="none" strike="noStrike">
                          <a:effectLst/>
                        </a:rPr>
                        <a:t>האם נערכו פגישות/כנסים</a:t>
                      </a:r>
                      <a:endParaRPr lang="he-IL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700" u="none" strike="noStrike">
                          <a:effectLst/>
                        </a:rPr>
                        <a:t>האם הופצו</a:t>
                      </a:r>
                      <a:br>
                        <a:rPr lang="he-IL" sz="700" u="none" strike="noStrike">
                          <a:effectLst/>
                        </a:rPr>
                      </a:br>
                      <a:r>
                        <a:rPr lang="he-IL" sz="700" u="none" strike="noStrike">
                          <a:effectLst/>
                        </a:rPr>
                        <a:t> שאלונים</a:t>
                      </a:r>
                      <a:endParaRPr lang="he-IL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700" u="none" strike="noStrike">
                          <a:effectLst/>
                        </a:rPr>
                        <a:t>עמדה</a:t>
                      </a:r>
                      <a:br>
                        <a:rPr lang="he-IL" sz="700" u="none" strike="noStrike">
                          <a:effectLst/>
                        </a:rPr>
                      </a:br>
                      <a:r>
                        <a:rPr lang="he-IL" sz="700" u="none" strike="noStrike">
                          <a:effectLst/>
                        </a:rPr>
                        <a:t> כלפי הפרויקט</a:t>
                      </a:r>
                      <a:endParaRPr lang="he-IL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ctr"/>
                </a:tc>
                <a:extLst>
                  <a:ext uri="{0D108BD9-81ED-4DB2-BD59-A6C34878D82A}">
                    <a16:rowId xmlns:a16="http://schemas.microsoft.com/office/drawing/2014/main" val="71375661"/>
                  </a:ext>
                </a:extLst>
              </a:tr>
              <a:tr h="126548"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extLst>
                  <a:ext uri="{0D108BD9-81ED-4DB2-BD59-A6C34878D82A}">
                    <a16:rowId xmlns:a16="http://schemas.microsoft.com/office/drawing/2014/main" val="811702597"/>
                  </a:ext>
                </a:extLst>
              </a:tr>
              <a:tr h="126548"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extLst>
                  <a:ext uri="{0D108BD9-81ED-4DB2-BD59-A6C34878D82A}">
                    <a16:rowId xmlns:a16="http://schemas.microsoft.com/office/drawing/2014/main" val="511492115"/>
                  </a:ext>
                </a:extLst>
              </a:tr>
              <a:tr h="126548"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extLst>
                  <a:ext uri="{0D108BD9-81ED-4DB2-BD59-A6C34878D82A}">
                    <a16:rowId xmlns:a16="http://schemas.microsoft.com/office/drawing/2014/main" val="2272643587"/>
                  </a:ext>
                </a:extLst>
              </a:tr>
              <a:tr h="126548"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extLst>
                  <a:ext uri="{0D108BD9-81ED-4DB2-BD59-A6C34878D82A}">
                    <a16:rowId xmlns:a16="http://schemas.microsoft.com/office/drawing/2014/main" val="2721253772"/>
                  </a:ext>
                </a:extLst>
              </a:tr>
              <a:tr h="126548"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 dirty="0">
                          <a:effectLst/>
                        </a:rPr>
                        <a:t> </a:t>
                      </a:r>
                      <a:endParaRPr lang="he-IL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extLst>
                  <a:ext uri="{0D108BD9-81ED-4DB2-BD59-A6C34878D82A}">
                    <a16:rowId xmlns:a16="http://schemas.microsoft.com/office/drawing/2014/main" val="2023218437"/>
                  </a:ext>
                </a:extLst>
              </a:tr>
              <a:tr h="126548"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extLst>
                  <a:ext uri="{0D108BD9-81ED-4DB2-BD59-A6C34878D82A}">
                    <a16:rowId xmlns:a16="http://schemas.microsoft.com/office/drawing/2014/main" val="4258846447"/>
                  </a:ext>
                </a:extLst>
              </a:tr>
              <a:tr h="126548"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extLst>
                  <a:ext uri="{0D108BD9-81ED-4DB2-BD59-A6C34878D82A}">
                    <a16:rowId xmlns:a16="http://schemas.microsoft.com/office/drawing/2014/main" val="3392683581"/>
                  </a:ext>
                </a:extLst>
              </a:tr>
              <a:tr h="126548"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extLst>
                  <a:ext uri="{0D108BD9-81ED-4DB2-BD59-A6C34878D82A}">
                    <a16:rowId xmlns:a16="http://schemas.microsoft.com/office/drawing/2014/main" val="267943094"/>
                  </a:ext>
                </a:extLst>
              </a:tr>
              <a:tr h="126548"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 dirty="0">
                          <a:effectLst/>
                        </a:rPr>
                        <a:t> </a:t>
                      </a:r>
                      <a:endParaRPr lang="he-IL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extLst>
                  <a:ext uri="{0D108BD9-81ED-4DB2-BD59-A6C34878D82A}">
                    <a16:rowId xmlns:a16="http://schemas.microsoft.com/office/drawing/2014/main" val="530627169"/>
                  </a:ext>
                </a:extLst>
              </a:tr>
              <a:tr h="120207"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extLst>
                  <a:ext uri="{0D108BD9-81ED-4DB2-BD59-A6C34878D82A}">
                    <a16:rowId xmlns:a16="http://schemas.microsoft.com/office/drawing/2014/main" val="2435916671"/>
                  </a:ext>
                </a:extLst>
              </a:tr>
              <a:tr h="120207"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extLst>
                  <a:ext uri="{0D108BD9-81ED-4DB2-BD59-A6C34878D82A}">
                    <a16:rowId xmlns:a16="http://schemas.microsoft.com/office/drawing/2014/main" val="3075480421"/>
                  </a:ext>
                </a:extLst>
              </a:tr>
              <a:tr h="120207"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extLst>
                  <a:ext uri="{0D108BD9-81ED-4DB2-BD59-A6C34878D82A}">
                    <a16:rowId xmlns:a16="http://schemas.microsoft.com/office/drawing/2014/main" val="174046684"/>
                  </a:ext>
                </a:extLst>
              </a:tr>
              <a:tr h="120207"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extLst>
                  <a:ext uri="{0D108BD9-81ED-4DB2-BD59-A6C34878D82A}">
                    <a16:rowId xmlns:a16="http://schemas.microsoft.com/office/drawing/2014/main" val="4104799697"/>
                  </a:ext>
                </a:extLst>
              </a:tr>
              <a:tr h="120207"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extLst>
                  <a:ext uri="{0D108BD9-81ED-4DB2-BD59-A6C34878D82A}">
                    <a16:rowId xmlns:a16="http://schemas.microsoft.com/office/drawing/2014/main" val="2814223863"/>
                  </a:ext>
                </a:extLst>
              </a:tr>
              <a:tr h="120207"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extLst>
                  <a:ext uri="{0D108BD9-81ED-4DB2-BD59-A6C34878D82A}">
                    <a16:rowId xmlns:a16="http://schemas.microsoft.com/office/drawing/2014/main" val="2476615344"/>
                  </a:ext>
                </a:extLst>
              </a:tr>
              <a:tr h="125295"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extLst>
                  <a:ext uri="{0D108BD9-81ED-4DB2-BD59-A6C34878D82A}">
                    <a16:rowId xmlns:a16="http://schemas.microsoft.com/office/drawing/2014/main" val="3185870063"/>
                  </a:ext>
                </a:extLst>
              </a:tr>
              <a:tr h="120207"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extLst>
                  <a:ext uri="{0D108BD9-81ED-4DB2-BD59-A6C34878D82A}">
                    <a16:rowId xmlns:a16="http://schemas.microsoft.com/office/drawing/2014/main" val="518688733"/>
                  </a:ext>
                </a:extLst>
              </a:tr>
              <a:tr h="120207"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extLst>
                  <a:ext uri="{0D108BD9-81ED-4DB2-BD59-A6C34878D82A}">
                    <a16:rowId xmlns:a16="http://schemas.microsoft.com/office/drawing/2014/main" val="3714116931"/>
                  </a:ext>
                </a:extLst>
              </a:tr>
              <a:tr h="120207"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extLst>
                  <a:ext uri="{0D108BD9-81ED-4DB2-BD59-A6C34878D82A}">
                    <a16:rowId xmlns:a16="http://schemas.microsoft.com/office/drawing/2014/main" val="515278153"/>
                  </a:ext>
                </a:extLst>
              </a:tr>
              <a:tr h="120207"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extLst>
                  <a:ext uri="{0D108BD9-81ED-4DB2-BD59-A6C34878D82A}">
                    <a16:rowId xmlns:a16="http://schemas.microsoft.com/office/drawing/2014/main" val="1190128554"/>
                  </a:ext>
                </a:extLst>
              </a:tr>
              <a:tr h="120207"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extLst>
                  <a:ext uri="{0D108BD9-81ED-4DB2-BD59-A6C34878D82A}">
                    <a16:rowId xmlns:a16="http://schemas.microsoft.com/office/drawing/2014/main" val="2065591209"/>
                  </a:ext>
                </a:extLst>
              </a:tr>
              <a:tr h="120207"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extLst>
                  <a:ext uri="{0D108BD9-81ED-4DB2-BD59-A6C34878D82A}">
                    <a16:rowId xmlns:a16="http://schemas.microsoft.com/office/drawing/2014/main" val="4047497695"/>
                  </a:ext>
                </a:extLst>
              </a:tr>
              <a:tr h="120207"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>
                          <a:effectLst/>
                        </a:rPr>
                        <a:t> </a:t>
                      </a:r>
                      <a:endParaRPr lang="he-I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600" u="none" strike="noStrike" dirty="0">
                          <a:effectLst/>
                        </a:rPr>
                        <a:t> </a:t>
                      </a:r>
                      <a:endParaRPr lang="he-IL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7" marR="5027" marT="5027" marB="0" anchor="b"/>
                </a:tc>
                <a:extLst>
                  <a:ext uri="{0D108BD9-81ED-4DB2-BD59-A6C34878D82A}">
                    <a16:rowId xmlns:a16="http://schemas.microsoft.com/office/drawing/2014/main" val="187339042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89297A2-A560-4036-B899-006BE814F11E}"/>
              </a:ext>
            </a:extLst>
          </p:cNvPr>
          <p:cNvSpPr txBox="1"/>
          <p:nvPr/>
        </p:nvSpPr>
        <p:spPr>
          <a:xfrm>
            <a:off x="133715" y="3244334"/>
            <a:ext cx="95731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חלק א' </a:t>
            </a:r>
          </a:p>
        </p:txBody>
      </p:sp>
    </p:spTree>
    <p:extLst>
      <p:ext uri="{BB962C8B-B14F-4D97-AF65-F5344CB8AC3E}">
        <p14:creationId xmlns:p14="http://schemas.microsoft.com/office/powerpoint/2010/main" val="35567719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1C67F8B-B913-4A51-86A5-E2418F7A6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עמדות  בעלי זכויות כלפי הפרויקט-מידע, שיתוף ועדכונים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37C46C9-7170-4719-844C-2E9D1772E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יש להציג גם תוצאות מסקר בעלי זכויות שנעשה וגם תוצרים של תהליכי שיתוף ציבור בתכנון עם בעלי הדירות ועם השכונה.</a:t>
            </a:r>
          </a:p>
          <a:p>
            <a:r>
              <a:rPr lang="he-IL" dirty="0"/>
              <a:t>באילו כלים נעשה שימוש כדי לאסוף את המידע</a:t>
            </a:r>
            <a:r>
              <a:rPr lang="en-US" dirty="0"/>
              <a:t>.</a:t>
            </a:r>
          </a:p>
          <a:p>
            <a:r>
              <a:rPr lang="he-IL" dirty="0"/>
              <a:t>השפעת הפרויקט על האוכלוסייה במתחם</a:t>
            </a:r>
            <a:r>
              <a:rPr lang="en-US" dirty="0"/>
              <a:t>- </a:t>
            </a:r>
            <a:r>
              <a:rPr lang="he-IL" dirty="0"/>
              <a:t>מה חשוב להם בפרויקט</a:t>
            </a:r>
            <a:r>
              <a:rPr lang="en-US" dirty="0"/>
              <a:t>.</a:t>
            </a:r>
          </a:p>
          <a:p>
            <a:r>
              <a:rPr lang="he-IL" dirty="0"/>
              <a:t>עמדה כללית כלפי פרויקט ההתחדשות עירונית כולל האם חתמו ועל מה (נא לצרף בנספח דוגמא לחוזה עליו חתמו בעלי זכויות</a:t>
            </a:r>
            <a:r>
              <a:rPr lang="en-US" dirty="0"/>
              <a:t>(</a:t>
            </a:r>
            <a:r>
              <a:rPr lang="he-IL" dirty="0"/>
              <a:t>.</a:t>
            </a:r>
            <a:endParaRPr lang="en-US" dirty="0"/>
          </a:p>
          <a:p>
            <a:r>
              <a:rPr lang="he-IL" dirty="0"/>
              <a:t>עמדות כלפי התוכנית הפיזית </a:t>
            </a:r>
            <a:r>
              <a:rPr lang="en-US" dirty="0"/>
              <a:t>–</a:t>
            </a:r>
            <a:r>
              <a:rPr lang="he-IL" dirty="0"/>
              <a:t> האם מכירים את התוכנית המקודמת</a:t>
            </a:r>
            <a:r>
              <a:rPr lang="en-US" dirty="0"/>
              <a:t>,</a:t>
            </a:r>
            <a:r>
              <a:rPr lang="he-IL" dirty="0"/>
              <a:t> מה אוהבים בה וממה חוששים</a:t>
            </a:r>
            <a:r>
              <a:rPr lang="en-US" dirty="0"/>
              <a:t>.</a:t>
            </a:r>
            <a:r>
              <a:rPr lang="he-IL" dirty="0"/>
              <a:t> מה נקודות שחשובות להם לגבי התוכנית החדשה</a:t>
            </a:r>
            <a:r>
              <a:rPr lang="en-US" dirty="0"/>
              <a:t>,</a:t>
            </a:r>
            <a:r>
              <a:rPr lang="he-IL" dirty="0"/>
              <a:t> במה ירצו לקבל עוד מידע</a:t>
            </a:r>
            <a:r>
              <a:rPr lang="en-US" dirty="0"/>
              <a:t>.</a:t>
            </a:r>
          </a:p>
          <a:p>
            <a:r>
              <a:rPr lang="he-IL" dirty="0"/>
              <a:t>חששות מהתהליך ובמה מצפים לסיוע מהיזם או מגורם אחר</a:t>
            </a:r>
            <a:r>
              <a:rPr lang="en-US" dirty="0"/>
              <a:t>.</a:t>
            </a:r>
          </a:p>
          <a:p>
            <a:r>
              <a:rPr lang="he-IL" dirty="0"/>
              <a:t>האם מתכננים לחזור לגור במתחם לאחר מימוש הפרויקט.</a:t>
            </a:r>
          </a:p>
          <a:p>
            <a:pPr marL="0" indent="0">
              <a:buNone/>
            </a:pPr>
            <a:endParaRPr lang="he-IL" dirty="0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68EF08A9-D1BF-403E-AABF-6C45629F03EE}"/>
              </a:ext>
            </a:extLst>
          </p:cNvPr>
          <p:cNvSpPr/>
          <p:nvPr/>
        </p:nvSpPr>
        <p:spPr>
          <a:xfrm>
            <a:off x="217547" y="747739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חלק ג' </a:t>
            </a:r>
          </a:p>
        </p:txBody>
      </p:sp>
    </p:spTree>
    <p:extLst>
      <p:ext uri="{BB962C8B-B14F-4D97-AF65-F5344CB8AC3E}">
        <p14:creationId xmlns:p14="http://schemas.microsoft.com/office/powerpoint/2010/main" val="42372118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5405F5F-CAF1-4FD2-831E-402DF9DFA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ציפיות וחששות הדיירים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D69AD2F-FEB8-4190-A1DB-3CB83AF09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5816872C-83A8-4490-A4ED-A4EBFE929FAA}"/>
              </a:ext>
            </a:extLst>
          </p:cNvPr>
          <p:cNvSpPr/>
          <p:nvPr/>
        </p:nvSpPr>
        <p:spPr>
          <a:xfrm>
            <a:off x="217547" y="762487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חלק ג' </a:t>
            </a:r>
          </a:p>
        </p:txBody>
      </p:sp>
    </p:spTree>
    <p:extLst>
      <p:ext uri="{BB962C8B-B14F-4D97-AF65-F5344CB8AC3E}">
        <p14:creationId xmlns:p14="http://schemas.microsoft.com/office/powerpoint/2010/main" val="23447401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01BE8C0-37E4-4557-8FA0-9C9B9D258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חששות הדיירים-(פירוט הפתרונות להוסיף להמלצות)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59D7C09-8A11-4A88-83EF-CC75192C1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sz="1800" dirty="0"/>
              <a:t>ציפיות, חששות, תקוות, סוגיות שחשובות לתושבים (כולל גובלים) ביחס לתהליך ולמתחם החדש</a:t>
            </a:r>
          </a:p>
          <a:p>
            <a:endParaRPr lang="he-IL" dirty="0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5D02EF54-5618-4BB3-95BC-FB192518E6D2}"/>
              </a:ext>
            </a:extLst>
          </p:cNvPr>
          <p:cNvSpPr/>
          <p:nvPr/>
        </p:nvSpPr>
        <p:spPr>
          <a:xfrm>
            <a:off x="217547" y="751857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חלק ג' </a:t>
            </a:r>
          </a:p>
        </p:txBody>
      </p:sp>
    </p:spTree>
    <p:extLst>
      <p:ext uri="{BB962C8B-B14F-4D97-AF65-F5344CB8AC3E}">
        <p14:creationId xmlns:p14="http://schemas.microsoft.com/office/powerpoint/2010/main" val="29968838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CEB8AF-719D-42F7-A0C3-889745070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סטטוס חתימות</a:t>
            </a:r>
          </a:p>
        </p:txBody>
      </p:sp>
      <p:graphicFrame>
        <p:nvGraphicFramePr>
          <p:cNvPr id="4" name="טבלה 4">
            <a:extLst>
              <a:ext uri="{FF2B5EF4-FFF2-40B4-BE49-F238E27FC236}">
                <a16:creationId xmlns:a16="http://schemas.microsoft.com/office/drawing/2014/main" id="{D8519BC5-A1F8-4FBE-874D-4B85E99A01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9273524"/>
              </p:ext>
            </p:extLst>
          </p:nvPr>
        </p:nvGraphicFramePr>
        <p:xfrm>
          <a:off x="2589214" y="2133599"/>
          <a:ext cx="8911686" cy="173372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70562">
                  <a:extLst>
                    <a:ext uri="{9D8B030D-6E8A-4147-A177-3AD203B41FA5}">
                      <a16:colId xmlns:a16="http://schemas.microsoft.com/office/drawing/2014/main" val="3866861817"/>
                    </a:ext>
                  </a:extLst>
                </a:gridCol>
                <a:gridCol w="2970562">
                  <a:extLst>
                    <a:ext uri="{9D8B030D-6E8A-4147-A177-3AD203B41FA5}">
                      <a16:colId xmlns:a16="http://schemas.microsoft.com/office/drawing/2014/main" val="298500537"/>
                    </a:ext>
                  </a:extLst>
                </a:gridCol>
                <a:gridCol w="2970562">
                  <a:extLst>
                    <a:ext uri="{9D8B030D-6E8A-4147-A177-3AD203B41FA5}">
                      <a16:colId xmlns:a16="http://schemas.microsoft.com/office/drawing/2014/main" val="2635072209"/>
                    </a:ext>
                  </a:extLst>
                </a:gridCol>
              </a:tblGrid>
              <a:tr h="577908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חתמו על הסכם סופי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לא חתמו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444424"/>
                  </a:ext>
                </a:extLst>
              </a:tr>
              <a:tr h="577908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כמות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363416"/>
                  </a:ext>
                </a:extLst>
              </a:tr>
              <a:tr h="577908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אחוז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677110"/>
                  </a:ext>
                </a:extLst>
              </a:tr>
            </a:tbl>
          </a:graphicData>
        </a:graphic>
      </p:graphicFrame>
      <p:sp>
        <p:nvSpPr>
          <p:cNvPr id="3" name="מלבן 2">
            <a:extLst>
              <a:ext uri="{FF2B5EF4-FFF2-40B4-BE49-F238E27FC236}">
                <a16:creationId xmlns:a16="http://schemas.microsoft.com/office/drawing/2014/main" id="{D46092C7-B444-4705-A801-5753D801749B}"/>
              </a:ext>
            </a:extLst>
          </p:cNvPr>
          <p:cNvSpPr/>
          <p:nvPr/>
        </p:nvSpPr>
        <p:spPr>
          <a:xfrm>
            <a:off x="110262" y="766605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חלק ג' </a:t>
            </a:r>
          </a:p>
        </p:txBody>
      </p:sp>
    </p:spTree>
    <p:extLst>
      <p:ext uri="{BB962C8B-B14F-4D97-AF65-F5344CB8AC3E}">
        <p14:creationId xmlns:p14="http://schemas.microsoft.com/office/powerpoint/2010/main" val="20883697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01BE8C0-37E4-4557-8FA0-9C9B9D258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תיאור התכנון המוצע-(יש להוסיף הדמיה)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59D7C09-8A11-4A88-83EF-CC75192C1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מצב קיים</a:t>
            </a:r>
          </a:p>
          <a:p>
            <a:r>
              <a:rPr lang="he-IL" dirty="0"/>
              <a:t>מצב מוצע - תכנית מוצעת – ככל שיש. אם לא אז מכפיל צפוי, עקרונות תכנון ראשוניים או התייחסות להיבט התכנוני</a:t>
            </a:r>
          </a:p>
          <a:p>
            <a:pPr marL="0" indent="0">
              <a:buNone/>
            </a:pPr>
            <a:endParaRPr lang="he-IL" dirty="0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608FAC36-1E6E-44F8-871C-FBD5EA51B34D}"/>
              </a:ext>
            </a:extLst>
          </p:cNvPr>
          <p:cNvSpPr/>
          <p:nvPr/>
        </p:nvSpPr>
        <p:spPr>
          <a:xfrm>
            <a:off x="419978" y="751857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חלק ג' </a:t>
            </a:r>
          </a:p>
        </p:txBody>
      </p:sp>
    </p:spTree>
    <p:extLst>
      <p:ext uri="{BB962C8B-B14F-4D97-AF65-F5344CB8AC3E}">
        <p14:creationId xmlns:p14="http://schemas.microsoft.com/office/powerpoint/2010/main" val="8065432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0D31B2D-D0F8-4309-B30E-6885F193E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09331"/>
            <a:ext cx="8911687" cy="805069"/>
          </a:xfrm>
        </p:spPr>
        <p:txBody>
          <a:bodyPr>
            <a:normAutofit fontScale="90000"/>
          </a:bodyPr>
          <a:lstStyle/>
          <a:p>
            <a:pPr algn="ctr"/>
            <a:r>
              <a:rPr lang="he-IL" b="1" dirty="0">
                <a:latin typeface="Arial" panose="020B0604020202020204" pitchFamily="34" charset="0"/>
                <a:cs typeface="Arial" panose="020B0604020202020204" pitchFamily="34" charset="0"/>
              </a:rPr>
              <a:t>עיבוד נתונים והמלצות חברתיות ותכנוניות –</a:t>
            </a:r>
            <a:br>
              <a:rPr lang="he-IL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e-IL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0B342A5-1B03-4A73-A187-9CF9A1D47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22" y="914400"/>
            <a:ext cx="10610090" cy="583427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he-IL" sz="6400" dirty="0">
                <a:latin typeface="Arial" panose="020B0604020202020204" pitchFamily="34" charset="0"/>
              </a:rPr>
              <a:t>בסעיף זה יש לנתח את התוכנית המוצעת ביחס למאפיינים השכונתיים </a:t>
            </a:r>
            <a:r>
              <a:rPr lang="he-IL" sz="6400" dirty="0" err="1">
                <a:latin typeface="Arial" panose="020B0604020202020204" pitchFamily="34" charset="0"/>
              </a:rPr>
              <a:t>והמתחמיים</a:t>
            </a:r>
            <a:r>
              <a:rPr lang="he-IL" sz="6400" dirty="0">
                <a:latin typeface="Arial" panose="020B0604020202020204" pitchFamily="34" charset="0"/>
              </a:rPr>
              <a:t>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e-IL" sz="6400" dirty="0">
                <a:latin typeface="Arial" panose="020B0604020202020204" pitchFamily="34" charset="0"/>
              </a:rPr>
              <a:t>יש לפרט באילו מאפיינים התוכנית מתאימה לאוכלוסייה ולצרכים ובאילו נקודות צפוי קושי ודרך הטיפול בהן.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e-IL" sz="6400" b="1" dirty="0">
                <a:highlight>
                  <a:srgbClr val="FF0000"/>
                </a:highlight>
                <a:latin typeface="Arial" panose="020B0604020202020204" pitchFamily="34" charset="0"/>
              </a:rPr>
              <a:t>יש לצרף לדוח זה המשך תוכנית עבודה לליווי התושבים בתהליך באופן קבוצתי, אישי ותכנוני</a:t>
            </a:r>
            <a:r>
              <a:rPr lang="he-IL" sz="6400" dirty="0">
                <a:highlight>
                  <a:srgbClr val="FF0000"/>
                </a:highlight>
                <a:latin typeface="Arial" panose="020B0604020202020204" pitchFamily="34" charset="0"/>
              </a:rPr>
              <a:t>.</a:t>
            </a:r>
            <a:endParaRPr lang="en-US" sz="6400" dirty="0">
              <a:highlight>
                <a:srgbClr val="FF0000"/>
              </a:highlight>
              <a:latin typeface="Arial" panose="020B060402020202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he-IL" sz="6400" dirty="0">
                <a:latin typeface="Arial" panose="020B0604020202020204" pitchFamily="34" charset="0"/>
              </a:rPr>
              <a:t>בניתוח התוכנית יש להתייחס לנקודות הבאות</a:t>
            </a:r>
            <a:r>
              <a:rPr lang="en-US" sz="6400" dirty="0">
                <a:latin typeface="Arial" panose="020B0604020202020204" pitchFamily="34" charset="0"/>
              </a:rPr>
              <a:t>:</a:t>
            </a:r>
          </a:p>
          <a:p>
            <a:pPr>
              <a:lnSpc>
                <a:spcPct val="170000"/>
              </a:lnSpc>
            </a:pPr>
            <a:r>
              <a:rPr lang="he-IL" sz="6400" dirty="0">
                <a:latin typeface="Arial" panose="020B0604020202020204" pitchFamily="34" charset="0"/>
              </a:rPr>
              <a:t>ניתוח מסכם של ההשלכות החברתיות</a:t>
            </a:r>
            <a:r>
              <a:rPr lang="en-US" sz="6400" dirty="0">
                <a:latin typeface="Arial" panose="020B0604020202020204" pitchFamily="34" charset="0"/>
              </a:rPr>
              <a:t>-</a:t>
            </a:r>
            <a:r>
              <a:rPr lang="he-IL" sz="6400" dirty="0">
                <a:latin typeface="Arial" panose="020B0604020202020204" pitchFamily="34" charset="0"/>
              </a:rPr>
              <a:t>קהילתיות של המצב הקיים והתוכניות המוצעות</a:t>
            </a:r>
            <a:r>
              <a:rPr lang="en-US" sz="6400" dirty="0">
                <a:latin typeface="Arial" panose="020B0604020202020204" pitchFamily="34" charset="0"/>
              </a:rPr>
              <a:t>, </a:t>
            </a:r>
            <a:r>
              <a:rPr lang="he-IL" sz="6400" dirty="0">
                <a:latin typeface="Arial" panose="020B0604020202020204" pitchFamily="34" charset="0"/>
              </a:rPr>
              <a:t>כולל הדרכים למזעור ההשפעות השליליות של התוכנית ולחיזוק ההשפעות החיוביות</a:t>
            </a:r>
            <a:r>
              <a:rPr lang="en-US" sz="6400" dirty="0">
                <a:latin typeface="Arial" panose="020B0604020202020204" pitchFamily="34" charset="0"/>
              </a:rPr>
              <a:t>.</a:t>
            </a:r>
            <a:r>
              <a:rPr lang="he-IL" sz="6400" dirty="0">
                <a:latin typeface="Arial" panose="020B0604020202020204" pitchFamily="34" charset="0"/>
              </a:rPr>
              <a:t> בניתוח זה יש להתייחס לסוגיות </a:t>
            </a:r>
            <a:r>
              <a:rPr lang="en-US" sz="6400" dirty="0">
                <a:latin typeface="Arial" panose="020B0604020202020204" pitchFamily="34" charset="0"/>
              </a:rPr>
              <a:t>-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he-IL" sz="6400" b="1" dirty="0">
                <a:latin typeface="Arial" panose="020B0604020202020204" pitchFamily="34" charset="0"/>
              </a:rPr>
              <a:t>אופי ואיכות הבינוי</a:t>
            </a:r>
            <a:r>
              <a:rPr lang="en-US" sz="6400" b="1" dirty="0">
                <a:latin typeface="Arial" panose="020B0604020202020204" pitchFamily="34" charset="0"/>
              </a:rPr>
              <a:t>.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he-IL" sz="6400" b="1" dirty="0">
                <a:latin typeface="Arial" panose="020B0604020202020204" pitchFamily="34" charset="0"/>
              </a:rPr>
              <a:t>תמהילי הדיור</a:t>
            </a:r>
            <a:r>
              <a:rPr lang="en-US" sz="6400" b="1" dirty="0">
                <a:latin typeface="Arial" panose="020B0604020202020204" pitchFamily="34" charset="0"/>
              </a:rPr>
              <a:t>.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he-IL" sz="6400" b="1" dirty="0">
                <a:latin typeface="Arial" panose="020B0604020202020204" pitchFamily="34" charset="0"/>
              </a:rPr>
              <a:t>מבני ציבור ושטחים פתוחים</a:t>
            </a:r>
            <a:r>
              <a:rPr lang="en-US" sz="6400" b="1" dirty="0">
                <a:latin typeface="Arial" panose="020B0604020202020204" pitchFamily="34" charset="0"/>
              </a:rPr>
              <a:t>.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he-IL" sz="6400" b="1" dirty="0">
                <a:latin typeface="Arial" panose="020B0604020202020204" pitchFamily="34" charset="0"/>
              </a:rPr>
              <a:t>תנועה וחנייה</a:t>
            </a:r>
            <a:r>
              <a:rPr lang="en-US" sz="6400" b="1" dirty="0">
                <a:latin typeface="Arial" panose="020B0604020202020204" pitchFamily="34" charset="0"/>
              </a:rPr>
              <a:t>.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he-IL" sz="6400" b="1" dirty="0">
                <a:latin typeface="Arial" panose="020B0604020202020204" pitchFamily="34" charset="0"/>
              </a:rPr>
              <a:t>מסחר</a:t>
            </a:r>
            <a:r>
              <a:rPr lang="en-US" sz="6400" b="1" dirty="0">
                <a:latin typeface="Arial" panose="020B0604020202020204" pitchFamily="34" charset="0"/>
              </a:rPr>
              <a:t>.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he-IL" sz="6400" b="1" dirty="0">
                <a:latin typeface="Arial" panose="020B0604020202020204" pitchFamily="34" charset="0"/>
              </a:rPr>
              <a:t>אופן השתלבות שטח התכנון במרקם הקיים ובסביבה מבחינה חברתית ופיזית</a:t>
            </a:r>
            <a:endParaRPr lang="en-US" sz="6400" b="1" dirty="0">
              <a:latin typeface="Arial" panose="020B0604020202020204" pitchFamily="34" charset="0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he-IL" sz="6400" b="1" dirty="0">
                <a:latin typeface="Arial" panose="020B0604020202020204" pitchFamily="34" charset="0"/>
              </a:rPr>
              <a:t>תחזוקת המבנים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he-IL" sz="6400" b="1" dirty="0">
                <a:solidFill>
                  <a:schemeClr val="tx1"/>
                </a:solidFill>
                <a:latin typeface="Arial" panose="020B0604020202020204" pitchFamily="34" charset="0"/>
              </a:rPr>
              <a:t>נגישות ושירותים</a:t>
            </a:r>
          </a:p>
          <a:p>
            <a:endParaRPr lang="he-IL" dirty="0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7EF0069E-1406-49B4-B889-78627FBB6EA9}"/>
              </a:ext>
            </a:extLst>
          </p:cNvPr>
          <p:cNvSpPr/>
          <p:nvPr/>
        </p:nvSpPr>
        <p:spPr>
          <a:xfrm>
            <a:off x="423971" y="729734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חלק ג' </a:t>
            </a:r>
          </a:p>
        </p:txBody>
      </p:sp>
    </p:spTree>
    <p:extLst>
      <p:ext uri="{BB962C8B-B14F-4D97-AF65-F5344CB8AC3E}">
        <p14:creationId xmlns:p14="http://schemas.microsoft.com/office/powerpoint/2010/main" val="14730431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0D31B2D-D0F8-4309-B30E-6885F193E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09331"/>
            <a:ext cx="8911687" cy="805069"/>
          </a:xfrm>
        </p:spPr>
        <p:txBody>
          <a:bodyPr>
            <a:normAutofit fontScale="90000"/>
          </a:bodyPr>
          <a:lstStyle/>
          <a:p>
            <a:pPr algn="ctr"/>
            <a:r>
              <a:rPr lang="he-IL" b="1" dirty="0">
                <a:latin typeface="Arial" panose="020B0604020202020204" pitchFamily="34" charset="0"/>
                <a:cs typeface="Arial" panose="020B0604020202020204" pitchFamily="34" charset="0"/>
              </a:rPr>
              <a:t>עיבוד נתונים והמלצות חברתיות ותכנוניות –</a:t>
            </a:r>
            <a:br>
              <a:rPr lang="he-IL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e-IL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0B342A5-1B03-4A73-A187-9CF9A1D47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8360" y="914400"/>
            <a:ext cx="10236251" cy="58342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dirty="0">
                <a:solidFill>
                  <a:schemeClr val="tx1"/>
                </a:solidFill>
                <a:latin typeface="Arial" panose="020B0604020202020204" pitchFamily="34" charset="0"/>
              </a:rPr>
              <a:t>מעורבות בעלי העניין בתהליך האפיון-תהליך כתיבת הדו"ח יכלול דיאלוג בנושא עיקרי הדו"ח וקבלת התייחסות לנושאים ושאלות שהגיעו מראש מבעלי העניין (ככל שיש ורלוונטיים): נציגות, מנהל הפרויקט, צוות התכנון, המינהלת, עו"ד בעלי הנכסים והיזם.</a:t>
            </a:r>
          </a:p>
          <a:p>
            <a:pPr>
              <a:lnSpc>
                <a:spcPct val="150000"/>
              </a:lnSpc>
            </a:pPr>
            <a:r>
              <a:rPr lang="he-IL" dirty="0">
                <a:latin typeface="Arial" panose="020B0604020202020204" pitchFamily="34" charset="0"/>
              </a:rPr>
              <a:t>הטמעת בקשות והמלצות התושבים בתהליך התכנון</a:t>
            </a:r>
            <a:r>
              <a:rPr lang="en-US" dirty="0"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he-IL" dirty="0">
                <a:latin typeface="Arial" panose="020B0604020202020204" pitchFamily="34" charset="0"/>
              </a:rPr>
              <a:t>התייחסות מותאמת לבעלי צרכים מיוחדים</a:t>
            </a:r>
            <a:r>
              <a:rPr lang="en-US" dirty="0">
                <a:latin typeface="Arial" panose="020B0604020202020204" pitchFamily="34" charset="0"/>
              </a:rPr>
              <a:t>. </a:t>
            </a:r>
            <a:endParaRPr lang="he-IL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e-IL" dirty="0">
                <a:latin typeface="Arial" panose="020B0604020202020204" pitchFamily="34" charset="0"/>
              </a:rPr>
              <a:t>התאמת התמורות לצרכי בעלי זכויות הקיימים ומאפייניהם ולצרכי האוכלוסייה הצפויה להיכנס</a:t>
            </a:r>
          </a:p>
          <a:p>
            <a:pPr>
              <a:lnSpc>
                <a:spcPct val="150000"/>
              </a:lnSpc>
            </a:pPr>
            <a:r>
              <a:rPr lang="he-IL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הצגת התוצר הסופי בצורה מותאמת ורלוונטית לבעלי העניין השונים (ככל שיש): נציגות, מנהל הפרויקט,  צוות התכנון, היזם, עוה"ד בעלי הנכסים, המינהלת וגורמי רווחה וקהילה.</a:t>
            </a:r>
            <a:endParaRPr lang="en-US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he-IL" dirty="0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2A490D31-EB06-40C2-ADEE-FA7EB44E7281}"/>
              </a:ext>
            </a:extLst>
          </p:cNvPr>
          <p:cNvSpPr/>
          <p:nvPr/>
        </p:nvSpPr>
        <p:spPr>
          <a:xfrm>
            <a:off x="217547" y="729734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חלק ג' </a:t>
            </a:r>
          </a:p>
        </p:txBody>
      </p:sp>
    </p:spTree>
    <p:extLst>
      <p:ext uri="{BB962C8B-B14F-4D97-AF65-F5344CB8AC3E}">
        <p14:creationId xmlns:p14="http://schemas.microsoft.com/office/powerpoint/2010/main" val="26229181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1B13761-B0AF-4857-A9D2-26EC231E6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418" y="1140303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he-IL" sz="6000" b="1" dirty="0"/>
              <a:t>חלק ד' </a:t>
            </a:r>
          </a:p>
        </p:txBody>
      </p:sp>
      <p:pic>
        <p:nvPicPr>
          <p:cNvPr id="7" name="מציין מיקום תוכן 6">
            <a:extLst>
              <a:ext uri="{FF2B5EF4-FFF2-40B4-BE49-F238E27FC236}">
                <a16:creationId xmlns:a16="http://schemas.microsoft.com/office/drawing/2014/main" id="{A917B480-10E7-4B0C-985A-5F9D6CB2DB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19908" y="1290154"/>
            <a:ext cx="4779554" cy="5420362"/>
          </a:xfrm>
          <a:prstGeom prst="rect">
            <a:avLst/>
          </a:prstGeom>
        </p:spPr>
      </p:pic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E401245-0388-45FB-B4F0-B1518A1F694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e-IL" sz="3600" b="1" dirty="0"/>
              <a:t>משלב תכנון עד ביצוע, משלב ההתראה לפינוי עד תום תקופת הבניה ובשלב האכלוס </a:t>
            </a:r>
            <a:r>
              <a:rPr lang="he-IL" sz="3600" b="1" dirty="0" err="1"/>
              <a:t>הבנין</a:t>
            </a:r>
            <a:r>
              <a:rPr lang="he-IL" sz="3600" b="1" dirty="0"/>
              <a:t> החדש.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257845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BECD289-477C-48C1-9766-FCF43F7FA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המלצות לליווי חברתי 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B285CFF7-6A7A-448E-A7A7-63028B58E1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e-IL" dirty="0"/>
              <a:t>מפגשי תושבים בהתאם לאבני הדרך</a:t>
            </a:r>
          </a:p>
          <a:p>
            <a:r>
              <a:rPr lang="he-IL" dirty="0"/>
              <a:t>מפגש מידע לשוכרים במתם</a:t>
            </a:r>
          </a:p>
          <a:p>
            <a:r>
              <a:rPr lang="he-IL" dirty="0"/>
              <a:t>פגישות פרטניות עם קשישים ובעלי מוגבלויות עם צוות התכנון</a:t>
            </a:r>
          </a:p>
          <a:p>
            <a:r>
              <a:rPr lang="he-IL" dirty="0"/>
              <a:t>עדכון שוטף של רשימת תפוצה של הדיירים ובעלי נכסים ושליחת עדכונים און ליין</a:t>
            </a:r>
          </a:p>
          <a:p>
            <a:r>
              <a:rPr lang="he-IL" dirty="0"/>
              <a:t>קיום דיון בנוגע לשימושים הציבוריים המתוכננים בתחום התכנון על פי צרכים פרוגרמתיים ומתן מענה לצרכים שהועלו מהשטח. 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67391EF9-6271-4D50-8F81-B958386C05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46302" y="1264555"/>
            <a:ext cx="3999001" cy="576262"/>
          </a:xfrm>
        </p:spPr>
        <p:txBody>
          <a:bodyPr/>
          <a:lstStyle/>
          <a:p>
            <a:r>
              <a:rPr lang="he-IL" b="1" dirty="0"/>
              <a:t>עקרונות: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44712A85-02CB-4F77-A0D1-D1F6DE1DC5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676465" y="2545445"/>
            <a:ext cx="4338674" cy="3354060"/>
          </a:xfrm>
        </p:spPr>
        <p:txBody>
          <a:bodyPr/>
          <a:lstStyle/>
          <a:p>
            <a:r>
              <a:rPr lang="he-IL" dirty="0"/>
              <a:t>צעדים בוני אמון</a:t>
            </a:r>
          </a:p>
          <a:p>
            <a:r>
              <a:rPr lang="he-IL" dirty="0"/>
              <a:t>שקיפות בתהליך</a:t>
            </a:r>
          </a:p>
          <a:p>
            <a:r>
              <a:rPr lang="he-IL" dirty="0" err="1"/>
              <a:t>הנגשת</a:t>
            </a:r>
            <a:r>
              <a:rPr lang="he-IL" dirty="0"/>
              <a:t> מידע והסברה פשוטה</a:t>
            </a:r>
          </a:p>
          <a:p>
            <a:r>
              <a:rPr lang="he-IL" dirty="0"/>
              <a:t>פתרונות מותאמים לבעלי צרכים מיוחדים</a:t>
            </a:r>
          </a:p>
          <a:p>
            <a:r>
              <a:rPr lang="he-IL" dirty="0"/>
              <a:t>הקמת אתר ממוחשב שבו מסמכים רלוונטיים לתכנית, הדמיות, פרטי קשר, טפסים וחוזים להורדה ועוד. במידת האפשר </a:t>
            </a:r>
            <a:r>
              <a:rPr lang="he-IL" dirty="0" err="1"/>
              <a:t>ממולץ</a:t>
            </a:r>
            <a:r>
              <a:rPr lang="he-IL" dirty="0"/>
              <a:t> לאפשר כניסה עם מספר תעודת זהות בלבד לצורך עיון, הורדה של מסמכים ומידע </a:t>
            </a:r>
          </a:p>
        </p:txBody>
      </p:sp>
      <p:pic>
        <p:nvPicPr>
          <p:cNvPr id="8" name="גרפיקה 7" descr="קבוצה">
            <a:extLst>
              <a:ext uri="{FF2B5EF4-FFF2-40B4-BE49-F238E27FC236}">
                <a16:creationId xmlns:a16="http://schemas.microsoft.com/office/drawing/2014/main" id="{1EABB102-ABC8-4262-A4CC-2565D17E3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71177" y="551964"/>
            <a:ext cx="914400" cy="914400"/>
          </a:xfrm>
          <a:prstGeom prst="rect">
            <a:avLst/>
          </a:prstGeom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D62E7AE4-6D5D-41AC-AC06-ADD3C064CA9E}"/>
              </a:ext>
            </a:extLst>
          </p:cNvPr>
          <p:cNvSpPr/>
          <p:nvPr/>
        </p:nvSpPr>
        <p:spPr>
          <a:xfrm>
            <a:off x="325493" y="824498"/>
            <a:ext cx="934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חלק ד' </a:t>
            </a:r>
          </a:p>
        </p:txBody>
      </p:sp>
    </p:spTree>
    <p:extLst>
      <p:ext uri="{BB962C8B-B14F-4D97-AF65-F5344CB8AC3E}">
        <p14:creationId xmlns:p14="http://schemas.microsoft.com/office/powerpoint/2010/main" val="14851726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D133368-4A2F-4013-A7AD-47D7F6EC3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המלצות לליווי חברתי- אוכלוסיות רגישות</a:t>
            </a:r>
          </a:p>
        </p:txBody>
      </p:sp>
      <p:graphicFrame>
        <p:nvGraphicFramePr>
          <p:cNvPr id="4" name="מציין מיקום תוכן 3">
            <a:extLst>
              <a:ext uri="{FF2B5EF4-FFF2-40B4-BE49-F238E27FC236}">
                <a16:creationId xmlns:a16="http://schemas.microsoft.com/office/drawing/2014/main" id="{0F2371B7-A158-4849-A510-779451800B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4681251"/>
              </p:ext>
            </p:extLst>
          </p:nvPr>
        </p:nvGraphicFramePr>
        <p:xfrm>
          <a:off x="2592925" y="1264555"/>
          <a:ext cx="8915400" cy="4546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83080">
                  <a:extLst>
                    <a:ext uri="{9D8B030D-6E8A-4147-A177-3AD203B41FA5}">
                      <a16:colId xmlns:a16="http://schemas.microsoft.com/office/drawing/2014/main" val="3817759216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4253544064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1394609395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2711197112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396204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ההמלצה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הצורך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עיתוי/שלב רלוונטי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אופן יישום ואחריות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956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e-IL" sz="1600" dirty="0">
                          <a:latin typeface="Arial" panose="020B0604020202020204" pitchFamily="34" charset="0"/>
                          <a:cs typeface="+mn-cs"/>
                        </a:rPr>
                        <a:t>עבור בני 70+ ובעלי צרכים מיוחדים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1600" dirty="0">
                          <a:latin typeface="Arial" panose="020B0604020202020204" pitchFamily="34" charset="0"/>
                          <a:cs typeface="+mn-cs"/>
                        </a:rPr>
                        <a:t>שיחות/מפגשים  ויצירת קשר להסבר הזכויות בתהליך הפינוי והבינוי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801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e-IL" sz="1600" dirty="0"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1600" dirty="0">
                          <a:latin typeface="Arial" panose="020B0604020202020204" pitchFamily="34" charset="0"/>
                          <a:cs typeface="+mn-cs"/>
                        </a:rPr>
                        <a:t>סיוע במציאת דירה לתקופת השכירות ומעבר הדירה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659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e-IL" sz="1600" dirty="0"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1600" dirty="0">
                          <a:latin typeface="Arial" panose="020B0604020202020204" pitchFamily="34" charset="0"/>
                          <a:cs typeface="+mn-cs"/>
                        </a:rPr>
                        <a:t>יצירת מנגנון לתקשורת שוטפת עבור המתקשים בתקופת הביניים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444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Arial" panose="020B0604020202020204" pitchFamily="34" charset="0"/>
                          <a:cs typeface="+mn-cs"/>
                        </a:rPr>
                        <a:t>עבור המתנגדים לפרויקט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1600" dirty="0">
                          <a:latin typeface="Arial" panose="020B0604020202020204" pitchFamily="34" charset="0"/>
                          <a:cs typeface="+mn-cs"/>
                        </a:rPr>
                        <a:t>סיוע בגישור ויישוב ההתנגדות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573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e-IL" sz="1600" dirty="0">
                          <a:latin typeface="Arial" panose="020B0604020202020204" pitchFamily="34" charset="0"/>
                          <a:cs typeface="+mn-cs"/>
                        </a:rPr>
                        <a:t>עבור השוכרים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1600" dirty="0">
                          <a:latin typeface="Arial" panose="020B0604020202020204" pitchFamily="34" charset="0"/>
                          <a:cs typeface="+mn-cs"/>
                        </a:rPr>
                        <a:t>שיתוף </a:t>
                      </a:r>
                      <a:r>
                        <a:rPr lang="he-IL" sz="1600" dirty="0" err="1">
                          <a:latin typeface="Arial" panose="020B0604020202020204" pitchFamily="34" charset="0"/>
                          <a:cs typeface="+mn-cs"/>
                        </a:rPr>
                        <a:t>ועידכון</a:t>
                      </a:r>
                      <a:endParaRPr lang="he-IL" sz="1600" dirty="0"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175424"/>
                  </a:ext>
                </a:extLst>
              </a:tr>
            </a:tbl>
          </a:graphicData>
        </a:graphic>
      </p:graphicFrame>
      <p:sp>
        <p:nvSpPr>
          <p:cNvPr id="5" name="מלבן 4">
            <a:extLst>
              <a:ext uri="{FF2B5EF4-FFF2-40B4-BE49-F238E27FC236}">
                <a16:creationId xmlns:a16="http://schemas.microsoft.com/office/drawing/2014/main" id="{FF9E6777-15F1-4149-BF96-9F616DF36ED5}"/>
              </a:ext>
            </a:extLst>
          </p:cNvPr>
          <p:cNvSpPr/>
          <p:nvPr/>
        </p:nvSpPr>
        <p:spPr>
          <a:xfrm>
            <a:off x="4000768" y="5910724"/>
            <a:ext cx="6096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he-IL" b="1" dirty="0"/>
              <a:t>מומלץ להכניס מדד של היתכנות חברתית הכולל את האתגרים/חסמים מרכזיים שבלי שיטופלו המתחם לא ימומש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31F17422-7858-44AA-80A9-261E910F27A3}"/>
              </a:ext>
            </a:extLst>
          </p:cNvPr>
          <p:cNvSpPr/>
          <p:nvPr/>
        </p:nvSpPr>
        <p:spPr>
          <a:xfrm>
            <a:off x="368710" y="762488"/>
            <a:ext cx="8849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חלק ד' </a:t>
            </a:r>
          </a:p>
        </p:txBody>
      </p:sp>
    </p:spTree>
    <p:extLst>
      <p:ext uri="{BB962C8B-B14F-4D97-AF65-F5344CB8AC3E}">
        <p14:creationId xmlns:p14="http://schemas.microsoft.com/office/powerpoint/2010/main" val="3184394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8">
            <a:extLst>
              <a:ext uri="{FF2B5EF4-FFF2-40B4-BE49-F238E27FC236}">
                <a16:creationId xmlns:a16="http://schemas.microsoft.com/office/drawing/2014/main" id="{573F9374-2466-41E2-BEED-B36AEBFF0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8957" y="316026"/>
            <a:ext cx="7603731" cy="1133213"/>
          </a:xfrm>
        </p:spPr>
        <p:txBody>
          <a:bodyPr>
            <a:normAutofit/>
          </a:bodyPr>
          <a:lstStyle/>
          <a:p>
            <a:pPr algn="ctr"/>
            <a:r>
              <a:rPr lang="he-IL" sz="2000" b="1" dirty="0">
                <a:latin typeface="Arial" panose="020B0604020202020204" pitchFamily="34" charset="0"/>
                <a:cs typeface="Arial" panose="020B0604020202020204" pitchFamily="34" charset="0"/>
              </a:rPr>
              <a:t>הנחיות כלליות לכל אורך התסקיר </a:t>
            </a:r>
            <a:r>
              <a:rPr lang="he-IL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הדגשים יהיו על </a:t>
            </a:r>
            <a:r>
              <a:rPr lang="he-IL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endParaRPr lang="he-IL" dirty="0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C89BB11C-ABF2-4EF1-9740-E678B2048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46621"/>
            <a:ext cx="11002297" cy="6551802"/>
          </a:xfrm>
        </p:spPr>
        <p:txBody>
          <a:bodyPr>
            <a:noAutofit/>
          </a:bodyPr>
          <a:lstStyle/>
          <a:p>
            <a:pPr marL="342900" indent="-342900" algn="r">
              <a:buFont typeface="+mj-lt"/>
              <a:buAutoNum type="arabicPeriod"/>
            </a:pPr>
            <a:r>
              <a:rPr lang="he-IL" sz="1600" b="1" dirty="0">
                <a:solidFill>
                  <a:schemeClr val="tx1"/>
                </a:solidFill>
                <a:latin typeface="Arial" panose="020B0604020202020204" pitchFamily="34" charset="0"/>
              </a:rPr>
              <a:t>אופן איסוף הממצאים.</a:t>
            </a:r>
          </a:p>
          <a:p>
            <a:pPr marL="342900" indent="-342900" algn="r">
              <a:buFont typeface="+mj-lt"/>
              <a:buAutoNum type="arabicPeriod"/>
            </a:pPr>
            <a:r>
              <a:rPr lang="he-IL" sz="1600" b="1" dirty="0">
                <a:solidFill>
                  <a:schemeClr val="tx1"/>
                </a:solidFill>
                <a:latin typeface="Arial" panose="020B0604020202020204" pitchFamily="34" charset="0"/>
              </a:rPr>
              <a:t>יש  להציג את הנתונים גם במספרים כמותיים וגם באחוזים.</a:t>
            </a:r>
            <a:endParaRPr lang="he-IL" sz="1600" b="1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he-IL" sz="1600" b="1" dirty="0">
                <a:solidFill>
                  <a:schemeClr val="tx1"/>
                </a:solidFill>
                <a:latin typeface="Arial" panose="020B0604020202020204" pitchFamily="34" charset="0"/>
              </a:rPr>
              <a:t>הצגת ממצאים באופן מהימן ורלוונטי (מקורות ונתונים מהשטח.</a:t>
            </a:r>
            <a:r>
              <a:rPr lang="he-IL" sz="1600" b="1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 בנתוני </a:t>
            </a:r>
            <a:r>
              <a:rPr lang="he-IL" sz="1600" b="1" dirty="0" err="1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הלמ"ס</a:t>
            </a:r>
            <a:r>
              <a:rPr lang="he-IL" sz="1600" b="1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 יש לציין מאיזו שנה ו</a:t>
            </a:r>
            <a:r>
              <a:rPr lang="he-IL" sz="1600" b="1" dirty="0">
                <a:highlight>
                  <a:srgbClr val="FFFF00"/>
                </a:highlight>
                <a:latin typeface="Arial" panose="020B0604020202020204" pitchFamily="34" charset="0"/>
              </a:rPr>
              <a:t>נתונים </a:t>
            </a:r>
            <a:r>
              <a:rPr lang="he-IL" sz="1600" b="1" dirty="0">
                <a:latin typeface="Arial" panose="020B0604020202020204" pitchFamily="34" charset="0"/>
              </a:rPr>
              <a:t>                         </a:t>
            </a:r>
            <a:r>
              <a:rPr lang="he-IL" sz="1600" b="1" dirty="0">
                <a:highlight>
                  <a:srgbClr val="FFFF00"/>
                </a:highlight>
                <a:latin typeface="Arial" panose="020B0604020202020204" pitchFamily="34" charset="0"/>
              </a:rPr>
              <a:t>מהשטח שמחזקים/מחלישים את נתוני </a:t>
            </a:r>
            <a:r>
              <a:rPr lang="he-IL" sz="1600" b="1" dirty="0" err="1">
                <a:highlight>
                  <a:srgbClr val="FFFF00"/>
                </a:highlight>
                <a:latin typeface="Arial" panose="020B0604020202020204" pitchFamily="34" charset="0"/>
              </a:rPr>
              <a:t>הלמ"ס</a:t>
            </a:r>
            <a:r>
              <a:rPr lang="he-IL" sz="1600" b="1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).</a:t>
            </a:r>
          </a:p>
          <a:p>
            <a:pPr>
              <a:buFont typeface="+mj-lt"/>
              <a:buAutoNum type="arabicPeriod"/>
            </a:pPr>
            <a:r>
              <a:rPr lang="he-IL" sz="1600" b="1" dirty="0">
                <a:solidFill>
                  <a:schemeClr val="tx1"/>
                </a:solidFill>
                <a:latin typeface="Arial" panose="020B0604020202020204" pitchFamily="34" charset="0"/>
              </a:rPr>
              <a:t>יש לראיין :60% מכלל המתחם</a:t>
            </a:r>
          </a:p>
          <a:p>
            <a:pPr>
              <a:buFont typeface="+mj-lt"/>
              <a:buAutoNum type="arabicPeriod"/>
            </a:pPr>
            <a:r>
              <a:rPr lang="he-IL" sz="1600" b="1" dirty="0">
                <a:solidFill>
                  <a:schemeClr val="tx1"/>
                </a:solidFill>
                <a:latin typeface="Arial" panose="020B0604020202020204" pitchFamily="34" charset="0"/>
              </a:rPr>
              <a:t> יש לראיין 60% מבעלי הזכויות המתגוררים בכל בניין, 20% מבעלי הזכויות שלא מתגוררים בבניין, 20% מבעלי הזכויות שמתגוררים בבניין  ו- 20% שוכרים המתגוררים בבניין. </a:t>
            </a:r>
          </a:p>
          <a:p>
            <a:pPr marL="342900" indent="-342900" algn="r">
              <a:buFont typeface="+mj-lt"/>
              <a:buAutoNum type="arabicPeriod"/>
            </a:pPr>
            <a:r>
              <a:rPr lang="he-IL" sz="1600" b="1" dirty="0">
                <a:solidFill>
                  <a:schemeClr val="tx1"/>
                </a:solidFill>
                <a:latin typeface="Arial" panose="020B0604020202020204" pitchFamily="34" charset="0"/>
              </a:rPr>
              <a:t>קשר בין ממצאים להמלצות.</a:t>
            </a:r>
          </a:p>
          <a:p>
            <a:pPr marL="342900" indent="-342900" algn="r">
              <a:buFont typeface="+mj-lt"/>
              <a:buAutoNum type="arabicPeriod"/>
            </a:pPr>
            <a:r>
              <a:rPr lang="he-IL" sz="1600" b="1" dirty="0">
                <a:solidFill>
                  <a:schemeClr val="tx1"/>
                </a:solidFill>
                <a:latin typeface="Arial" panose="020B0604020202020204" pitchFamily="34" charset="0"/>
              </a:rPr>
              <a:t>פוטנציאל ישימות ההמלצות.</a:t>
            </a:r>
          </a:p>
          <a:p>
            <a:pPr marL="342900" indent="-342900" algn="r">
              <a:buFont typeface="+mj-lt"/>
              <a:buAutoNum type="arabicPeriod"/>
            </a:pPr>
            <a:r>
              <a:rPr lang="he-IL" sz="1600" b="1" dirty="0">
                <a:solidFill>
                  <a:schemeClr val="tx1"/>
                </a:solidFill>
                <a:latin typeface="Arial" panose="020B0604020202020204" pitchFamily="34" charset="0"/>
              </a:rPr>
              <a:t>סקר בעלי זכויות  פיזי.</a:t>
            </a:r>
          </a:p>
          <a:p>
            <a:pPr marL="342900" indent="-342900" algn="r">
              <a:buFont typeface="+mj-lt"/>
              <a:buAutoNum type="arabicPeriod"/>
            </a:pPr>
            <a:r>
              <a:rPr lang="he-IL" sz="1600" b="1" dirty="0">
                <a:solidFill>
                  <a:schemeClr val="tx1"/>
                </a:solidFill>
                <a:latin typeface="Arial" panose="020B0604020202020204" pitchFamily="34" charset="0"/>
              </a:rPr>
              <a:t>לערוך תהליכי שיתוף ציבור / כנסים לבעלי הדירות / עסקים ולשכונה (בשיתוף </a:t>
            </a:r>
            <a:r>
              <a:rPr lang="he-IL" sz="1600" b="1" dirty="0" err="1">
                <a:solidFill>
                  <a:schemeClr val="tx1"/>
                </a:solidFill>
                <a:latin typeface="Arial" panose="020B0604020202020204" pitchFamily="34" charset="0"/>
              </a:rPr>
              <a:t>המינהלת</a:t>
            </a:r>
            <a:r>
              <a:rPr lang="he-IL" sz="1600" b="1" dirty="0">
                <a:solidFill>
                  <a:schemeClr val="tx1"/>
                </a:solidFill>
                <a:latin typeface="Arial" panose="020B0604020202020204" pitchFamily="34" charset="0"/>
              </a:rPr>
              <a:t>).</a:t>
            </a:r>
          </a:p>
          <a:p>
            <a:pPr marL="342900" indent="-342900" algn="r">
              <a:buFont typeface="+mj-lt"/>
              <a:buAutoNum type="arabicPeriod"/>
            </a:pPr>
            <a:r>
              <a:rPr lang="he-IL" sz="1600" b="1" dirty="0">
                <a:solidFill>
                  <a:schemeClr val="tx1"/>
                </a:solidFill>
                <a:latin typeface="Arial" panose="020B0604020202020204" pitchFamily="34" charset="0"/>
              </a:rPr>
              <a:t>התייחסות לתפקוד המתחם ותפקידו השכונתי/עירוני</a:t>
            </a:r>
          </a:p>
          <a:p>
            <a:pPr>
              <a:buFont typeface="+mj-lt"/>
              <a:buAutoNum type="arabicPeriod"/>
            </a:pPr>
            <a:r>
              <a:rPr lang="he-IL" sz="1600" b="1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 כתיבת תכנית עבודה להמשך התהליך מול בעלי הדירות/ עסקים ותושבי השכונה הכוללת:</a:t>
            </a:r>
          </a:p>
          <a:p>
            <a:pPr marL="0" indent="0">
              <a:buNone/>
            </a:pPr>
            <a:r>
              <a:rPr lang="he-IL" sz="1600" b="1" dirty="0">
                <a:solidFill>
                  <a:schemeClr val="tx1"/>
                </a:solidFill>
                <a:latin typeface="Arial" panose="020B0604020202020204" pitchFamily="34" charset="0"/>
              </a:rPr>
              <a:t>המלצות משלב התכנון ועד הביצוע, המלצות משלב ההתראה לפינוי ועד תום תקופת הבנייה, והמלצות לשלב                      האכלוס מחדש.</a:t>
            </a:r>
          </a:p>
          <a:p>
            <a:pPr marL="0" indent="0">
              <a:buNone/>
            </a:pPr>
            <a:r>
              <a:rPr lang="he-IL" sz="1600" b="1" dirty="0">
                <a:solidFill>
                  <a:schemeClr val="accent1"/>
                </a:solidFill>
                <a:latin typeface="Arial" panose="020B0604020202020204" pitchFamily="34" charset="0"/>
              </a:rPr>
              <a:t>11. </a:t>
            </a:r>
            <a:r>
              <a:rPr lang="he-IL" sz="1600" b="1" dirty="0">
                <a:solidFill>
                  <a:schemeClr val="tx1"/>
                </a:solidFill>
                <a:latin typeface="Arial" panose="020B0604020202020204" pitchFamily="34" charset="0"/>
              </a:rPr>
              <a:t>סיוע בפתרון בעיות חברתיות שעולות.</a:t>
            </a:r>
          </a:p>
          <a:p>
            <a:pPr marL="0" indent="0">
              <a:buNone/>
            </a:pPr>
            <a:r>
              <a:rPr lang="he-IL" sz="1600" b="1" dirty="0">
                <a:solidFill>
                  <a:schemeClr val="accent1"/>
                </a:solidFill>
                <a:latin typeface="Arial" panose="020B0604020202020204" pitchFamily="34" charset="0"/>
              </a:rPr>
              <a:t>12.</a:t>
            </a:r>
            <a:r>
              <a:rPr lang="he-IL" sz="1600" b="1" dirty="0">
                <a:solidFill>
                  <a:schemeClr val="tx1"/>
                </a:solidFill>
                <a:latin typeface="Arial" panose="020B0604020202020204" pitchFamily="34" charset="0"/>
              </a:rPr>
              <a:t>שותפות בצורך התכנון לצורך טיוב התוכנית והתאמתה לצרכי בעלי הזכויות</a:t>
            </a:r>
            <a:r>
              <a:rPr lang="he-IL" b="1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he-I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e-I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e-I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e-I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e-I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he-I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5859B120-E7F6-40D2-B937-F2A96856FD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54" y="342761"/>
            <a:ext cx="2155496" cy="506325"/>
          </a:xfrm>
          <a:prstGeom prst="rect">
            <a:avLst/>
          </a:prstGeom>
          <a:effectLst>
            <a:outerShdw blurRad="114300" dist="127000" dir="6600000" sx="108000" sy="108000" algn="tr" rotWithShape="0">
              <a:prstClr val="black">
                <a:alpha val="32000"/>
              </a:prstClr>
            </a:outerShdw>
          </a:effec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CFBE96EF-7DC8-4C98-B3C7-D425018E33D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9236" y="178750"/>
            <a:ext cx="927569" cy="8399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5146442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B1EB089-6996-494F-9D96-7F87B6F8E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latin typeface="Arial" panose="020B0604020202020204" pitchFamily="34" charset="0"/>
              </a:rPr>
              <a:t>תובנות והמלצות לתכנון </a:t>
            </a:r>
          </a:p>
        </p:txBody>
      </p:sp>
      <p:graphicFrame>
        <p:nvGraphicFramePr>
          <p:cNvPr id="4" name="טבלה 4">
            <a:extLst>
              <a:ext uri="{FF2B5EF4-FFF2-40B4-BE49-F238E27FC236}">
                <a16:creationId xmlns:a16="http://schemas.microsoft.com/office/drawing/2014/main" id="{6EBD99D2-6819-4723-B9F6-5ECB97EB9A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8851063"/>
              </p:ext>
            </p:extLst>
          </p:nvPr>
        </p:nvGraphicFramePr>
        <p:xfrm>
          <a:off x="2356951" y="1545050"/>
          <a:ext cx="8911688" cy="4688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27922">
                  <a:extLst>
                    <a:ext uri="{9D8B030D-6E8A-4147-A177-3AD203B41FA5}">
                      <a16:colId xmlns:a16="http://schemas.microsoft.com/office/drawing/2014/main" val="1069590960"/>
                    </a:ext>
                  </a:extLst>
                </a:gridCol>
                <a:gridCol w="2227922">
                  <a:extLst>
                    <a:ext uri="{9D8B030D-6E8A-4147-A177-3AD203B41FA5}">
                      <a16:colId xmlns:a16="http://schemas.microsoft.com/office/drawing/2014/main" val="230128133"/>
                    </a:ext>
                  </a:extLst>
                </a:gridCol>
                <a:gridCol w="2227922">
                  <a:extLst>
                    <a:ext uri="{9D8B030D-6E8A-4147-A177-3AD203B41FA5}">
                      <a16:colId xmlns:a16="http://schemas.microsoft.com/office/drawing/2014/main" val="527555003"/>
                    </a:ext>
                  </a:extLst>
                </a:gridCol>
                <a:gridCol w="2227922">
                  <a:extLst>
                    <a:ext uri="{9D8B030D-6E8A-4147-A177-3AD203B41FA5}">
                      <a16:colId xmlns:a16="http://schemas.microsoft.com/office/drawing/2014/main" val="19375253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הצורך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ההמלצה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עיתוי/שלב רלוונטי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אופן יישום ואחריות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32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מגמות חברתיות במתחם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80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מגמות חברתיות בשכונה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358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היתכנות חברתית ליישום המיזם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6423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נגישות לשירותים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686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שטחים פתוחים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50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תפקוד המתחם ותפקידו במרחב השכונתי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529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err="1"/>
                        <a:t>התניידות</a:t>
                      </a:r>
                      <a:r>
                        <a:rPr lang="he-IL" dirty="0"/>
                        <a:t> במרחב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110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תמהיל דירות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644539"/>
                  </a:ext>
                </a:extLst>
              </a:tr>
            </a:tbl>
          </a:graphicData>
        </a:graphic>
      </p:graphicFrame>
      <p:sp>
        <p:nvSpPr>
          <p:cNvPr id="3" name="מלבן 2">
            <a:extLst>
              <a:ext uri="{FF2B5EF4-FFF2-40B4-BE49-F238E27FC236}">
                <a16:creationId xmlns:a16="http://schemas.microsoft.com/office/drawing/2014/main" id="{4FCFFAE1-312A-494D-9467-9B5D5145D341}"/>
              </a:ext>
            </a:extLst>
          </p:cNvPr>
          <p:cNvSpPr/>
          <p:nvPr/>
        </p:nvSpPr>
        <p:spPr>
          <a:xfrm>
            <a:off x="190297" y="751857"/>
            <a:ext cx="934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חלק ד' </a:t>
            </a:r>
          </a:p>
        </p:txBody>
      </p:sp>
    </p:spTree>
    <p:extLst>
      <p:ext uri="{BB962C8B-B14F-4D97-AF65-F5344CB8AC3E}">
        <p14:creationId xmlns:p14="http://schemas.microsoft.com/office/powerpoint/2010/main" val="10744240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B1EB089-6996-494F-9D96-7F87B6F8E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latin typeface="Arial" panose="020B0604020202020204" pitchFamily="34" charset="0"/>
              </a:rPr>
              <a:t>המלצות לתכנון עבור הקהילה </a:t>
            </a:r>
          </a:p>
        </p:txBody>
      </p:sp>
      <p:graphicFrame>
        <p:nvGraphicFramePr>
          <p:cNvPr id="4" name="טבלה 4">
            <a:extLst>
              <a:ext uri="{FF2B5EF4-FFF2-40B4-BE49-F238E27FC236}">
                <a16:creationId xmlns:a16="http://schemas.microsoft.com/office/drawing/2014/main" id="{6EBD99D2-6819-4723-B9F6-5ECB97EB9A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8487880"/>
              </p:ext>
            </p:extLst>
          </p:nvPr>
        </p:nvGraphicFramePr>
        <p:xfrm>
          <a:off x="2356951" y="1545050"/>
          <a:ext cx="8911688" cy="41452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27922">
                  <a:extLst>
                    <a:ext uri="{9D8B030D-6E8A-4147-A177-3AD203B41FA5}">
                      <a16:colId xmlns:a16="http://schemas.microsoft.com/office/drawing/2014/main" val="1069590960"/>
                    </a:ext>
                  </a:extLst>
                </a:gridCol>
                <a:gridCol w="2227922">
                  <a:extLst>
                    <a:ext uri="{9D8B030D-6E8A-4147-A177-3AD203B41FA5}">
                      <a16:colId xmlns:a16="http://schemas.microsoft.com/office/drawing/2014/main" val="230128133"/>
                    </a:ext>
                  </a:extLst>
                </a:gridCol>
                <a:gridCol w="2227922">
                  <a:extLst>
                    <a:ext uri="{9D8B030D-6E8A-4147-A177-3AD203B41FA5}">
                      <a16:colId xmlns:a16="http://schemas.microsoft.com/office/drawing/2014/main" val="527555003"/>
                    </a:ext>
                  </a:extLst>
                </a:gridCol>
                <a:gridCol w="2227922">
                  <a:extLst>
                    <a:ext uri="{9D8B030D-6E8A-4147-A177-3AD203B41FA5}">
                      <a16:colId xmlns:a16="http://schemas.microsoft.com/office/drawing/2014/main" val="19375253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ההמלצה</a:t>
                      </a:r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המלצה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עיתוי/שלב רלוונטי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אופן יישום ואחריות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32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נגישות לשירותים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80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שטחים פתוחים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358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התניידות</a:t>
                      </a:r>
                      <a:r>
                        <a:rPr lang="he-I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במרחב-דרכי גישה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6423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e-I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תמהיל דיור מגוון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686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e-I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שכירות ברת השגה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50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e-I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שירותים קהילתיים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529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e-I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המלצות רלוונטיות נוספות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110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644539"/>
                  </a:ext>
                </a:extLst>
              </a:tr>
            </a:tbl>
          </a:graphicData>
        </a:graphic>
      </p:graphicFrame>
      <p:pic>
        <p:nvPicPr>
          <p:cNvPr id="3" name="תמונה 2">
            <a:extLst>
              <a:ext uri="{FF2B5EF4-FFF2-40B4-BE49-F238E27FC236}">
                <a16:creationId xmlns:a16="http://schemas.microsoft.com/office/drawing/2014/main" id="{4058A282-5725-4B65-A5D3-A52F986DD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351" y="5837011"/>
            <a:ext cx="6864691" cy="774259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0F0C5A2D-B28A-4486-BE16-A67F663E252F}"/>
              </a:ext>
            </a:extLst>
          </p:cNvPr>
          <p:cNvSpPr/>
          <p:nvPr/>
        </p:nvSpPr>
        <p:spPr>
          <a:xfrm>
            <a:off x="220753" y="747739"/>
            <a:ext cx="933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חלק ד'</a:t>
            </a:r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47268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B1EB089-6996-494F-9D96-7F87B6F8E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t">
              <a:lnSpc>
                <a:spcPct val="150000"/>
              </a:lnSpc>
            </a:pPr>
            <a:r>
              <a:rPr lang="he-IL" b="1" dirty="0">
                <a:latin typeface="Arial" panose="020B0604020202020204" pitchFamily="34" charset="0"/>
              </a:rPr>
              <a:t>המלצות לשלב האכלוס מחדש</a:t>
            </a:r>
            <a:br>
              <a:rPr lang="he-IL" b="1" dirty="0">
                <a:latin typeface="Arial" panose="020B0604020202020204" pitchFamily="34" charset="0"/>
              </a:rPr>
            </a:br>
            <a:br>
              <a:rPr lang="he-I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e-IL" sz="1800" dirty="0"/>
            </a:b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טבלה 4">
            <a:extLst>
              <a:ext uri="{FF2B5EF4-FFF2-40B4-BE49-F238E27FC236}">
                <a16:creationId xmlns:a16="http://schemas.microsoft.com/office/drawing/2014/main" id="{6EBD99D2-6819-4723-B9F6-5ECB97EB9A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4742273"/>
              </p:ext>
            </p:extLst>
          </p:nvPr>
        </p:nvGraphicFramePr>
        <p:xfrm>
          <a:off x="2592925" y="2133600"/>
          <a:ext cx="8970079" cy="22250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86313">
                  <a:extLst>
                    <a:ext uri="{9D8B030D-6E8A-4147-A177-3AD203B41FA5}">
                      <a16:colId xmlns:a16="http://schemas.microsoft.com/office/drawing/2014/main" val="1069590960"/>
                    </a:ext>
                  </a:extLst>
                </a:gridCol>
                <a:gridCol w="2227922">
                  <a:extLst>
                    <a:ext uri="{9D8B030D-6E8A-4147-A177-3AD203B41FA5}">
                      <a16:colId xmlns:a16="http://schemas.microsoft.com/office/drawing/2014/main" val="230128133"/>
                    </a:ext>
                  </a:extLst>
                </a:gridCol>
                <a:gridCol w="2227922">
                  <a:extLst>
                    <a:ext uri="{9D8B030D-6E8A-4147-A177-3AD203B41FA5}">
                      <a16:colId xmlns:a16="http://schemas.microsoft.com/office/drawing/2014/main" val="527555003"/>
                    </a:ext>
                  </a:extLst>
                </a:gridCol>
                <a:gridCol w="2227922">
                  <a:extLst>
                    <a:ext uri="{9D8B030D-6E8A-4147-A177-3AD203B41FA5}">
                      <a16:colId xmlns:a16="http://schemas.microsoft.com/office/drawing/2014/main" val="19375253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הצורך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ההמלצה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עיתוי/שלב רלוונטי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אופן יישום ואחריות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32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80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6423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686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193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1516632"/>
                  </a:ext>
                </a:extLst>
              </a:tr>
            </a:tbl>
          </a:graphicData>
        </a:graphic>
      </p:graphicFrame>
      <p:sp>
        <p:nvSpPr>
          <p:cNvPr id="5" name="מלבן 4">
            <a:extLst>
              <a:ext uri="{FF2B5EF4-FFF2-40B4-BE49-F238E27FC236}">
                <a16:creationId xmlns:a16="http://schemas.microsoft.com/office/drawing/2014/main" id="{CD4552A4-7748-4366-9705-64B70B235D06}"/>
              </a:ext>
            </a:extLst>
          </p:cNvPr>
          <p:cNvSpPr/>
          <p:nvPr/>
        </p:nvSpPr>
        <p:spPr>
          <a:xfrm>
            <a:off x="190297" y="781353"/>
            <a:ext cx="934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חלק ד' </a:t>
            </a:r>
          </a:p>
        </p:txBody>
      </p:sp>
    </p:spTree>
    <p:extLst>
      <p:ext uri="{BB962C8B-B14F-4D97-AF65-F5344CB8AC3E}">
        <p14:creationId xmlns:p14="http://schemas.microsoft.com/office/powerpoint/2010/main" val="5224703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70BADB1-277A-4281-A576-093BB97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667" y="383458"/>
            <a:ext cx="8911687" cy="1280890"/>
          </a:xfrm>
        </p:spPr>
        <p:txBody>
          <a:bodyPr/>
          <a:lstStyle/>
          <a:p>
            <a:pPr algn="ctr"/>
            <a:r>
              <a:rPr lang="he-IL" b="1" dirty="0"/>
              <a:t>נספחים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2AEE552-6A84-47C5-9283-714D020CA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99365" y="1722594"/>
            <a:ext cx="7489184" cy="3412811"/>
          </a:xfrm>
        </p:spPr>
        <p:txBody>
          <a:bodyPr/>
          <a:lstStyle/>
          <a:p>
            <a:r>
              <a:rPr lang="he-IL" b="1" dirty="0"/>
              <a:t>שאלונים</a:t>
            </a:r>
          </a:p>
          <a:p>
            <a:r>
              <a:rPr lang="he-IL" b="1" dirty="0"/>
              <a:t>נסחי טאבו</a:t>
            </a:r>
          </a:p>
          <a:p>
            <a:r>
              <a:rPr lang="he-IL" b="1" dirty="0"/>
              <a:t>פגישות ושיחות</a:t>
            </a:r>
          </a:p>
          <a:p>
            <a:r>
              <a:rPr lang="he-IL" b="1" dirty="0"/>
              <a:t>פרוטוקול נציגויות הדיירים </a:t>
            </a:r>
          </a:p>
          <a:p>
            <a:r>
              <a:rPr lang="he-IL" b="1" dirty="0"/>
              <a:t>אדריכלי התכנית </a:t>
            </a:r>
          </a:p>
          <a:p>
            <a:r>
              <a:rPr lang="he-IL" b="1" dirty="0"/>
              <a:t>כתב הסמכה עבור יזמי התכנית</a:t>
            </a:r>
          </a:p>
          <a:p>
            <a:r>
              <a:rPr lang="he-IL" b="1" dirty="0"/>
              <a:t> כתב מינוי עו״ד </a:t>
            </a:r>
          </a:p>
          <a:p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CF1A75AA-8512-413B-B096-AC43957D8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9565" y="1377233"/>
            <a:ext cx="5632435" cy="5097309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2F0967D8-33C2-495E-8090-C2D81BAA0335}"/>
              </a:ext>
            </a:extLst>
          </p:cNvPr>
          <p:cNvSpPr/>
          <p:nvPr/>
        </p:nvSpPr>
        <p:spPr>
          <a:xfrm>
            <a:off x="90907" y="839237"/>
            <a:ext cx="960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חלק ה' </a:t>
            </a:r>
          </a:p>
        </p:txBody>
      </p:sp>
    </p:spTree>
    <p:extLst>
      <p:ext uri="{BB962C8B-B14F-4D97-AF65-F5344CB8AC3E}">
        <p14:creationId xmlns:p14="http://schemas.microsoft.com/office/powerpoint/2010/main" val="26828046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8CB16950-F84E-440D-A5CA-D4A54639EAAD}"/>
              </a:ext>
            </a:extLst>
          </p:cNvPr>
          <p:cNvSpPr/>
          <p:nvPr/>
        </p:nvSpPr>
        <p:spPr>
          <a:xfrm>
            <a:off x="3048000" y="1674674"/>
            <a:ext cx="6096000" cy="35086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e-IL" sz="9600" dirty="0">
                <a:latin typeface="Arial" panose="020B0604020202020204" pitchFamily="34" charset="0"/>
                <a:cs typeface="Arial" panose="020B0604020202020204" pitchFamily="34" charset="0"/>
              </a:rPr>
              <a:t>בהצלחה...</a:t>
            </a:r>
            <a:r>
              <a:rPr lang="he-IL" sz="9600" b="1" dirty="0"/>
              <a:t>  </a:t>
            </a:r>
            <a:endParaRPr lang="en-US" sz="9600" dirty="0"/>
          </a:p>
          <a:p>
            <a:pPr algn="l"/>
            <a:endParaRPr lang="he-IL" b="1" dirty="0"/>
          </a:p>
          <a:p>
            <a:pPr algn="l"/>
            <a:endParaRPr lang="he-IL" b="1" dirty="0"/>
          </a:p>
          <a:p>
            <a:pPr algn="l"/>
            <a:endParaRPr lang="he-IL" b="1" dirty="0"/>
          </a:p>
          <a:p>
            <a:pPr algn="ctr"/>
            <a:endParaRPr lang="he-IL" b="1" dirty="0"/>
          </a:p>
          <a:p>
            <a:pPr algn="ctr"/>
            <a:r>
              <a:rPr lang="he-IL" b="1" dirty="0"/>
              <a:t>ספי סמדג'ה - וסרמן, מנהלת תחום חברה וקהילה</a:t>
            </a:r>
            <a:endParaRPr lang="en-US" dirty="0"/>
          </a:p>
          <a:p>
            <a:pPr algn="ctr"/>
            <a:r>
              <a:rPr lang="he-IL" b="1" dirty="0" err="1"/>
              <a:t>משתדר"גים</a:t>
            </a:r>
            <a:endParaRPr lang="en-US" dirty="0"/>
          </a:p>
          <a:p>
            <a:pPr algn="ctr"/>
            <a:r>
              <a:rPr lang="he-IL" b="1" dirty="0" err="1"/>
              <a:t>המינהלת</a:t>
            </a:r>
            <a:r>
              <a:rPr lang="he-IL" b="1" dirty="0"/>
              <a:t> להתחדשות עירונית רמת גן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467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5E83358-EF5B-4BF5-A905-7D6B90500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74568"/>
            <a:ext cx="8911687" cy="640080"/>
          </a:xfrm>
        </p:spPr>
        <p:txBody>
          <a:bodyPr/>
          <a:lstStyle/>
          <a:p>
            <a:pPr algn="ctr"/>
            <a:r>
              <a:rPr lang="he-IL" dirty="0"/>
              <a:t>תוכן עניינים</a:t>
            </a:r>
          </a:p>
        </p:txBody>
      </p:sp>
      <p:graphicFrame>
        <p:nvGraphicFramePr>
          <p:cNvPr id="4" name="טבלה 4">
            <a:extLst>
              <a:ext uri="{FF2B5EF4-FFF2-40B4-BE49-F238E27FC236}">
                <a16:creationId xmlns:a16="http://schemas.microsoft.com/office/drawing/2014/main" id="{2FC7F1C0-8E45-437B-9FB1-A6E38D2A7F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6811485"/>
              </p:ext>
            </p:extLst>
          </p:nvPr>
        </p:nvGraphicFramePr>
        <p:xfrm>
          <a:off x="1770609" y="798023"/>
          <a:ext cx="9617827" cy="578940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02971">
                  <a:extLst>
                    <a:ext uri="{9D8B030D-6E8A-4147-A177-3AD203B41FA5}">
                      <a16:colId xmlns:a16="http://schemas.microsoft.com/office/drawing/2014/main" val="1002924109"/>
                    </a:ext>
                  </a:extLst>
                </a:gridCol>
                <a:gridCol w="1602971">
                  <a:extLst>
                    <a:ext uri="{9D8B030D-6E8A-4147-A177-3AD203B41FA5}">
                      <a16:colId xmlns:a16="http://schemas.microsoft.com/office/drawing/2014/main" val="1262151425"/>
                    </a:ext>
                  </a:extLst>
                </a:gridCol>
                <a:gridCol w="1469725">
                  <a:extLst>
                    <a:ext uri="{9D8B030D-6E8A-4147-A177-3AD203B41FA5}">
                      <a16:colId xmlns:a16="http://schemas.microsoft.com/office/drawing/2014/main" val="3226684089"/>
                    </a:ext>
                  </a:extLst>
                </a:gridCol>
                <a:gridCol w="1736218">
                  <a:extLst>
                    <a:ext uri="{9D8B030D-6E8A-4147-A177-3AD203B41FA5}">
                      <a16:colId xmlns:a16="http://schemas.microsoft.com/office/drawing/2014/main" val="810987490"/>
                    </a:ext>
                  </a:extLst>
                </a:gridCol>
                <a:gridCol w="1602971">
                  <a:extLst>
                    <a:ext uri="{9D8B030D-6E8A-4147-A177-3AD203B41FA5}">
                      <a16:colId xmlns:a16="http://schemas.microsoft.com/office/drawing/2014/main" val="4223810223"/>
                    </a:ext>
                  </a:extLst>
                </a:gridCol>
                <a:gridCol w="1602971">
                  <a:extLst>
                    <a:ext uri="{9D8B030D-6E8A-4147-A177-3AD203B41FA5}">
                      <a16:colId xmlns:a16="http://schemas.microsoft.com/office/drawing/2014/main" val="3990271479"/>
                    </a:ext>
                  </a:extLst>
                </a:gridCol>
              </a:tblGrid>
              <a:tr h="249695"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מבוא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השכונה</a:t>
                      </a:r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המתחם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ממצאים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המלצות</a:t>
                      </a: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נספחים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616258"/>
                  </a:ext>
                </a:extLst>
              </a:tr>
              <a:tr h="585469"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/>
                        <a:t>רקע לכתיבת הדוח</a:t>
                      </a:r>
                    </a:p>
                    <a:p>
                      <a:pPr rtl="1"/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רקע על השכונה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/>
                        <a:t>תמונת מצב פיזית</a:t>
                      </a:r>
                    </a:p>
                    <a:p>
                      <a:pPr rtl="1"/>
                      <a:endParaRPr lang="he-IL" sz="1200" dirty="0"/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עיבוד נתונים</a:t>
                      </a:r>
                    </a:p>
                    <a:p>
                      <a:pPr rtl="1"/>
                      <a:r>
                        <a:rPr lang="he-IL" sz="1200" dirty="0"/>
                        <a:t>(שילוב ממצאים סטטיסטיים וממצאים שעלו מהראיונות והסקרים)</a:t>
                      </a:r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המלצות לליווי</a:t>
                      </a:r>
                    </a:p>
                    <a:p>
                      <a:pPr rtl="1"/>
                      <a:r>
                        <a:rPr lang="he-IL" sz="1200" dirty="0"/>
                        <a:t>חברתי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נציגות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065551"/>
                  </a:ext>
                </a:extLst>
              </a:tr>
              <a:tr h="585469"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/>
                        <a:t>מתודולוגיה</a:t>
                      </a:r>
                    </a:p>
                    <a:p>
                      <a:pPr rtl="1"/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שירותי בריאות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תמונת מצב חברתית-תפקודית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המלצות לתכנון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נסחי טאבו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516390"/>
                  </a:ext>
                </a:extLst>
              </a:tr>
              <a:tr h="585469">
                <a:tc>
                  <a:txBody>
                    <a:bodyPr/>
                    <a:lstStyle/>
                    <a:p>
                      <a:pPr rtl="1"/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שירותי תרבות וקהילה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התכנון המוצע והיבטים חברתיים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מינוי עו"ד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07754"/>
                  </a:ext>
                </a:extLst>
              </a:tr>
              <a:tr h="238524">
                <a:tc>
                  <a:txBody>
                    <a:bodyPr/>
                    <a:lstStyle/>
                    <a:p>
                      <a:pPr rtl="1"/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מוסדות חינוך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צורות בעלות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מינוי יזם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763411"/>
                  </a:ext>
                </a:extLst>
              </a:tr>
              <a:tr h="238524">
                <a:tc>
                  <a:txBody>
                    <a:bodyPr/>
                    <a:lstStyle/>
                    <a:p>
                      <a:pPr rtl="1"/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המרחב הפתוח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חוסן קהילתי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שאלונים שהופצו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7447084"/>
                  </a:ext>
                </a:extLst>
              </a:tr>
              <a:tr h="411996">
                <a:tc>
                  <a:txBody>
                    <a:bodyPr/>
                    <a:lstStyle/>
                    <a:p>
                      <a:pPr rtl="1"/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תחבורה ציבורית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אוכלוסיות רגישות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732651"/>
                  </a:ext>
                </a:extLst>
              </a:tr>
              <a:tr h="585469">
                <a:tc>
                  <a:txBody>
                    <a:bodyPr/>
                    <a:lstStyle/>
                    <a:p>
                      <a:pPr rtl="1"/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מסחר ופנאי</a:t>
                      </a:r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נתונים על תהליכי התארגנות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200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734661"/>
                  </a:ext>
                </a:extLst>
              </a:tr>
              <a:tr h="758940">
                <a:tc>
                  <a:txBody>
                    <a:bodyPr/>
                    <a:lstStyle/>
                    <a:p>
                      <a:pPr rtl="1"/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עמדות בעלי זכיות לגבי התחדשות ולגבי נציגות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200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711373"/>
                  </a:ext>
                </a:extLst>
              </a:tr>
              <a:tr h="238524">
                <a:tc>
                  <a:txBody>
                    <a:bodyPr/>
                    <a:lstStyle/>
                    <a:p>
                      <a:pPr rtl="1"/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חששות הדיירים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200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548602"/>
                  </a:ext>
                </a:extLst>
              </a:tr>
              <a:tr h="758940">
                <a:tc>
                  <a:txBody>
                    <a:bodyPr/>
                    <a:lstStyle/>
                    <a:p>
                      <a:pPr rtl="1"/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/>
                        <a:t>התכנון המוצע והיבטים חברתיים</a:t>
                      </a:r>
                    </a:p>
                    <a:p>
                      <a:pPr rtl="1"/>
                      <a:endParaRPr lang="he-IL" sz="12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398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3243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מציין מיקום תוכן 5">
            <a:extLst>
              <a:ext uri="{FF2B5EF4-FFF2-40B4-BE49-F238E27FC236}">
                <a16:creationId xmlns:a16="http://schemas.microsoft.com/office/drawing/2014/main" id="{BFE172E8-9370-4963-AEC8-B78C2D2538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7991" y="572337"/>
            <a:ext cx="6609093" cy="5981177"/>
          </a:xfrm>
          <a:prstGeom prst="rect">
            <a:avLst/>
          </a:prstGeom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27A5BDB1-5018-44DD-8D75-79E756AF8FAC}"/>
              </a:ext>
            </a:extLst>
          </p:cNvPr>
          <p:cNvSpPr/>
          <p:nvPr/>
        </p:nvSpPr>
        <p:spPr>
          <a:xfrm>
            <a:off x="8377084" y="1305342"/>
            <a:ext cx="292018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6600" b="1" dirty="0">
                <a:cs typeface="+mj-cs"/>
              </a:rPr>
              <a:t>חלק א-</a:t>
            </a:r>
          </a:p>
          <a:p>
            <a:r>
              <a:rPr lang="he-IL" sz="6600" b="1" dirty="0">
                <a:cs typeface="+mj-cs"/>
              </a:rPr>
              <a:t>מבוא</a:t>
            </a:r>
          </a:p>
        </p:txBody>
      </p:sp>
    </p:spTree>
    <p:extLst>
      <p:ext uri="{BB962C8B-B14F-4D97-AF65-F5344CB8AC3E}">
        <p14:creationId xmlns:p14="http://schemas.microsoft.com/office/powerpoint/2010/main" val="2050508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D14EF78-FDF0-402C-B07D-59F446ECD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רקע לכתיבת הדוח החברתי</a:t>
            </a:r>
            <a:br>
              <a:rPr lang="he-IL" dirty="0"/>
            </a:b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7506C1F-7410-40E2-AB0A-E08D36655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e-IL" sz="1800" b="1" dirty="0"/>
              <a:t>באיזה שלב בתהליך הכללי נערך האפיון החברתי ונכתב הדוח? </a:t>
            </a:r>
            <a:r>
              <a:rPr lang="he-IL" b="1" dirty="0"/>
              <a:t>האם </a:t>
            </a:r>
            <a:r>
              <a:rPr lang="he-IL" sz="1800" b="1" dirty="0"/>
              <a:t>יש התארגנות בעלי דירות? האם בוצע תקן 21?  טרם התחיל התכנון?, מה היה בתהליך עד כה? </a:t>
            </a:r>
          </a:p>
          <a:p>
            <a:pPr>
              <a:lnSpc>
                <a:spcPct val="150000"/>
              </a:lnSpc>
            </a:pPr>
            <a:r>
              <a:rPr lang="he-IL" sz="1800" b="1" dirty="0"/>
              <a:t>מה מטרת הדוח</a:t>
            </a:r>
            <a:r>
              <a:rPr lang="he-IL" b="1" dirty="0"/>
              <a:t>?</a:t>
            </a:r>
            <a:r>
              <a:rPr lang="he-IL" sz="1800" b="1" dirty="0"/>
              <a:t> </a:t>
            </a:r>
          </a:p>
          <a:p>
            <a:pPr>
              <a:lnSpc>
                <a:spcPct val="150000"/>
              </a:lnSpc>
            </a:pPr>
            <a:r>
              <a:rPr lang="he-IL" sz="1800" b="1" dirty="0"/>
              <a:t>גורמים חשובים ואנשי מקצוע שרלוונטיים לתהליך</a:t>
            </a:r>
            <a:endParaRPr lang="he-IL" b="1" dirty="0"/>
          </a:p>
          <a:p>
            <a:pPr marL="0" indent="0">
              <a:buNone/>
            </a:pPr>
            <a:endParaRPr lang="he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AE4B79-263B-4310-A0FA-9D99FC8D9A68}"/>
              </a:ext>
            </a:extLst>
          </p:cNvPr>
          <p:cNvSpPr txBox="1"/>
          <p:nvPr/>
        </p:nvSpPr>
        <p:spPr>
          <a:xfrm>
            <a:off x="0" y="801090"/>
            <a:ext cx="126836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חלק א' </a:t>
            </a:r>
          </a:p>
        </p:txBody>
      </p:sp>
    </p:spTree>
    <p:extLst>
      <p:ext uri="{BB962C8B-B14F-4D97-AF65-F5344CB8AC3E}">
        <p14:creationId xmlns:p14="http://schemas.microsoft.com/office/powerpoint/2010/main" val="2506037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1333D58-7C99-4D6D-9824-D64A33B61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0620" y="665673"/>
            <a:ext cx="8911687" cy="1280890"/>
          </a:xfrm>
        </p:spPr>
        <p:txBody>
          <a:bodyPr/>
          <a:lstStyle/>
          <a:p>
            <a:pPr algn="ctr"/>
            <a:r>
              <a:rPr lang="he-IL" b="1" dirty="0"/>
              <a:t>מתודולוגיה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39EA648-AE65-4F86-B841-2102E514F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b="1" dirty="0"/>
              <a:t>סקר ראיונות </a:t>
            </a:r>
          </a:p>
          <a:p>
            <a:r>
              <a:rPr lang="he-IL" b="1" dirty="0"/>
              <a:t>סקירה של מקורות נתונים הכוללים: נסחי טאבו ונתוני </a:t>
            </a:r>
            <a:r>
              <a:rPr lang="he-IL" b="1" dirty="0" err="1"/>
              <a:t>למ״ס</a:t>
            </a:r>
            <a:r>
              <a:rPr lang="he-IL" b="1" dirty="0"/>
              <a:t>.</a:t>
            </a:r>
          </a:p>
          <a:p>
            <a:r>
              <a:rPr lang="he-IL" b="1" dirty="0"/>
              <a:t>פגישות ושיחות</a:t>
            </a:r>
          </a:p>
          <a:p>
            <a:r>
              <a:rPr lang="he-IL" b="1" dirty="0"/>
              <a:t>נציגויות הדיירים </a:t>
            </a:r>
          </a:p>
          <a:p>
            <a:r>
              <a:rPr lang="he-IL" b="1" dirty="0"/>
              <a:t>דיור ציבורי</a:t>
            </a:r>
          </a:p>
          <a:p>
            <a:r>
              <a:rPr lang="he-IL" b="1" dirty="0"/>
              <a:t>אדריכלי התכנית </a:t>
            </a:r>
          </a:p>
          <a:p>
            <a:r>
              <a:rPr lang="he-IL" b="1" dirty="0"/>
              <a:t>יזמי התכנית</a:t>
            </a:r>
          </a:p>
          <a:p>
            <a:r>
              <a:rPr lang="he-IL" b="1" dirty="0"/>
              <a:t> עו״ד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6D615C-EA40-4143-B3BE-341C8DB58479}"/>
              </a:ext>
            </a:extLst>
          </p:cNvPr>
          <p:cNvSpPr txBox="1"/>
          <p:nvPr/>
        </p:nvSpPr>
        <p:spPr>
          <a:xfrm>
            <a:off x="252712" y="811161"/>
            <a:ext cx="98814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חלק א'</a:t>
            </a:r>
          </a:p>
        </p:txBody>
      </p:sp>
    </p:spTree>
    <p:extLst>
      <p:ext uri="{BB962C8B-B14F-4D97-AF65-F5344CB8AC3E}">
        <p14:creationId xmlns:p14="http://schemas.microsoft.com/office/powerpoint/2010/main" val="2718706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423E523-3F5D-4BC2-BE0A-B0960D6E4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he-IL" b="1" dirty="0"/>
              <a:t>סקר ראיונות</a:t>
            </a:r>
            <a:br>
              <a:rPr lang="he-IL" dirty="0"/>
            </a:br>
            <a:r>
              <a:rPr lang="he-IL" sz="2000" b="1" dirty="0"/>
              <a:t>במתחם </a:t>
            </a:r>
            <a:r>
              <a:rPr lang="en-US" sz="2000" b="1" dirty="0"/>
              <a:t>x </a:t>
            </a:r>
            <a:r>
              <a:rPr lang="he-IL" sz="2000" b="1" dirty="0"/>
              <a:t> בניינים בהם </a:t>
            </a:r>
            <a:r>
              <a:rPr lang="en-US" sz="2000" b="1" dirty="0"/>
              <a:t>x </a:t>
            </a:r>
            <a:r>
              <a:rPr lang="he-IL" sz="2000" b="1" dirty="0"/>
              <a:t> דירות  בסקר רואינו </a:t>
            </a:r>
            <a:r>
              <a:rPr lang="en-US" sz="2000" b="1" dirty="0"/>
              <a:t>x</a:t>
            </a:r>
            <a:r>
              <a:rPr lang="he-IL" sz="2000" b="1" dirty="0"/>
              <a:t> מרואיינים (לכל בנין בנפרד)</a:t>
            </a:r>
            <a:br>
              <a:rPr lang="he-IL" sz="2000" dirty="0"/>
            </a:br>
            <a:endParaRPr lang="he-IL" sz="2000" dirty="0"/>
          </a:p>
        </p:txBody>
      </p:sp>
      <p:graphicFrame>
        <p:nvGraphicFramePr>
          <p:cNvPr id="4" name="טבלה 4">
            <a:extLst>
              <a:ext uri="{FF2B5EF4-FFF2-40B4-BE49-F238E27FC236}">
                <a16:creationId xmlns:a16="http://schemas.microsoft.com/office/drawing/2014/main" id="{C2D98474-C19C-41F8-8894-3250BF694B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4092123"/>
              </p:ext>
            </p:extLst>
          </p:nvPr>
        </p:nvGraphicFramePr>
        <p:xfrm>
          <a:off x="4124739" y="2189528"/>
          <a:ext cx="7468846" cy="368721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88729">
                  <a:extLst>
                    <a:ext uri="{9D8B030D-6E8A-4147-A177-3AD203B41FA5}">
                      <a16:colId xmlns:a16="http://schemas.microsoft.com/office/drawing/2014/main" val="478619859"/>
                    </a:ext>
                  </a:extLst>
                </a:gridCol>
                <a:gridCol w="1398810">
                  <a:extLst>
                    <a:ext uri="{9D8B030D-6E8A-4147-A177-3AD203B41FA5}">
                      <a16:colId xmlns:a16="http://schemas.microsoft.com/office/drawing/2014/main" val="963678097"/>
                    </a:ext>
                  </a:extLst>
                </a:gridCol>
                <a:gridCol w="1493769">
                  <a:extLst>
                    <a:ext uri="{9D8B030D-6E8A-4147-A177-3AD203B41FA5}">
                      <a16:colId xmlns:a16="http://schemas.microsoft.com/office/drawing/2014/main" val="2451197273"/>
                    </a:ext>
                  </a:extLst>
                </a:gridCol>
                <a:gridCol w="1493769">
                  <a:extLst>
                    <a:ext uri="{9D8B030D-6E8A-4147-A177-3AD203B41FA5}">
                      <a16:colId xmlns:a16="http://schemas.microsoft.com/office/drawing/2014/main" val="1403548944"/>
                    </a:ext>
                  </a:extLst>
                </a:gridCol>
                <a:gridCol w="1493769">
                  <a:extLst>
                    <a:ext uri="{9D8B030D-6E8A-4147-A177-3AD203B41FA5}">
                      <a16:colId xmlns:a16="http://schemas.microsoft.com/office/drawing/2014/main" val="3818949327"/>
                    </a:ext>
                  </a:extLst>
                </a:gridCol>
              </a:tblGrid>
              <a:tr h="421922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כתובת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/>
                        <a:t>סה"כ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63026"/>
                  </a:ext>
                </a:extLst>
              </a:tr>
              <a:tr h="663204">
                <a:tc>
                  <a:txBody>
                    <a:bodyPr/>
                    <a:lstStyle/>
                    <a:p>
                      <a:pPr rtl="1"/>
                      <a:r>
                        <a:rPr lang="he-IL" b="0" dirty="0">
                          <a:latin typeface="Arial" panose="020B0604020202020204" pitchFamily="34" charset="0"/>
                          <a:cs typeface="+mn-cs"/>
                        </a:rPr>
                        <a:t>בעלי</a:t>
                      </a:r>
                      <a:r>
                        <a:rPr lang="he-IL" b="0" baseline="0" dirty="0">
                          <a:latin typeface="Arial" panose="020B0604020202020204" pitchFamily="34" charset="0"/>
                          <a:cs typeface="+mn-cs"/>
                        </a:rPr>
                        <a:t> דירות מתגוררים</a:t>
                      </a:r>
                      <a:endParaRPr lang="he-IL" b="0" dirty="0"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985144"/>
                  </a:ext>
                </a:extLst>
              </a:tr>
              <a:tr h="663204">
                <a:tc>
                  <a:txBody>
                    <a:bodyPr/>
                    <a:lstStyle/>
                    <a:p>
                      <a:pPr rtl="1"/>
                      <a:r>
                        <a:rPr lang="he-IL" b="0" dirty="0">
                          <a:latin typeface="Arial" panose="020B0604020202020204" pitchFamily="34" charset="0"/>
                          <a:cs typeface="+mn-cs"/>
                        </a:rPr>
                        <a:t>בעלי</a:t>
                      </a:r>
                      <a:r>
                        <a:rPr lang="he-IL" b="0" baseline="0" dirty="0">
                          <a:latin typeface="Arial" panose="020B0604020202020204" pitchFamily="34" charset="0"/>
                          <a:cs typeface="+mn-cs"/>
                        </a:rPr>
                        <a:t> דירות משקיעים/משכירים</a:t>
                      </a:r>
                      <a:endParaRPr lang="he-IL" b="0" dirty="0"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074286"/>
                  </a:ext>
                </a:extLst>
              </a:tr>
              <a:tr h="421922">
                <a:tc>
                  <a:txBody>
                    <a:bodyPr/>
                    <a:lstStyle/>
                    <a:p>
                      <a:pPr rtl="1"/>
                      <a:r>
                        <a:rPr lang="he-IL" b="0" dirty="0">
                          <a:latin typeface="Arial" panose="020B0604020202020204" pitchFamily="34" charset="0"/>
                          <a:cs typeface="+mn-cs"/>
                        </a:rPr>
                        <a:t>שוכרים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922">
                <a:tc>
                  <a:txBody>
                    <a:bodyPr/>
                    <a:lstStyle/>
                    <a:p>
                      <a:pPr rtl="1"/>
                      <a:r>
                        <a:rPr lang="he-IL" b="0" dirty="0">
                          <a:latin typeface="Arial" panose="020B0604020202020204" pitchFamily="34" charset="0"/>
                          <a:cs typeface="+mn-cs"/>
                        </a:rPr>
                        <a:t>בעלי חנויות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922">
                <a:tc>
                  <a:txBody>
                    <a:bodyPr/>
                    <a:lstStyle/>
                    <a:p>
                      <a:pPr rtl="1"/>
                      <a:r>
                        <a:rPr lang="he-IL" b="0" dirty="0">
                          <a:latin typeface="Arial" panose="020B0604020202020204" pitchFamily="34" charset="0"/>
                          <a:cs typeface="+mn-cs"/>
                        </a:rPr>
                        <a:t>לא ענו לסקר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504294"/>
                  </a:ext>
                </a:extLst>
              </a:tr>
              <a:tr h="421922">
                <a:tc>
                  <a:txBody>
                    <a:bodyPr/>
                    <a:lstStyle/>
                    <a:p>
                      <a:pPr rtl="1"/>
                      <a:r>
                        <a:rPr lang="he-IL" b="0" dirty="0">
                          <a:latin typeface="Arial" panose="020B0604020202020204" pitchFamily="34" charset="0"/>
                          <a:cs typeface="+mn-cs"/>
                        </a:rPr>
                        <a:t>סה"כ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תרשים 6">
            <a:extLst>
              <a:ext uri="{FF2B5EF4-FFF2-40B4-BE49-F238E27FC236}">
                <a16:creationId xmlns:a16="http://schemas.microsoft.com/office/drawing/2014/main" id="{7D5E1FEB-375A-4B67-9218-0B81E26344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6103149"/>
              </p:ext>
            </p:extLst>
          </p:nvPr>
        </p:nvGraphicFramePr>
        <p:xfrm>
          <a:off x="980026" y="2322879"/>
          <a:ext cx="3225800" cy="2953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B2C93BA-9495-4B6D-8047-DC6E12AD8970}"/>
              </a:ext>
            </a:extLst>
          </p:cNvPr>
          <p:cNvSpPr txBox="1"/>
          <p:nvPr/>
        </p:nvSpPr>
        <p:spPr>
          <a:xfrm>
            <a:off x="368710" y="796413"/>
            <a:ext cx="9438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חלק א'</a:t>
            </a:r>
          </a:p>
        </p:txBody>
      </p:sp>
    </p:spTree>
    <p:extLst>
      <p:ext uri="{BB962C8B-B14F-4D97-AF65-F5344CB8AC3E}">
        <p14:creationId xmlns:p14="http://schemas.microsoft.com/office/powerpoint/2010/main" val="900369545"/>
      </p:ext>
    </p:extLst>
  </p:cSld>
  <p:clrMapOvr>
    <a:masterClrMapping/>
  </p:clrMapOvr>
</p:sld>
</file>

<file path=ppt/theme/theme1.xml><?xml version="1.0" encoding="utf-8"?>
<a:theme xmlns:a="http://schemas.openxmlformats.org/drawingml/2006/main" name="עשן מתפתל">
  <a:themeElements>
    <a:clrScheme name="עשן מתפתל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עשן מתפתל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עשן מתפתל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8653</TotalTime>
  <Words>2551</Words>
  <Application>Microsoft Office PowerPoint</Application>
  <PresentationFormat>מסך רחב</PresentationFormat>
  <Paragraphs>908</Paragraphs>
  <Slides>44</Slides>
  <Notes>0</Notes>
  <HiddenSlides>0</HiddenSlides>
  <MMClips>0</MMClips>
  <ScaleCrop>false</ScaleCrop>
  <HeadingPairs>
    <vt:vector size="8" baseType="variant">
      <vt:variant>
        <vt:lpstr>גופנים בשימוש</vt:lpstr>
      </vt:variant>
      <vt:variant>
        <vt:i4>10</vt:i4>
      </vt:variant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44</vt:i4>
      </vt:variant>
    </vt:vector>
  </HeadingPairs>
  <TitlesOfParts>
    <vt:vector size="56" baseType="lpstr">
      <vt:lpstr>Arial</vt:lpstr>
      <vt:lpstr>BN Barak</vt:lpstr>
      <vt:lpstr>Calibri</vt:lpstr>
      <vt:lpstr>Century Gothic</vt:lpstr>
      <vt:lpstr>Gisha</vt:lpstr>
      <vt:lpstr>Gisha-Bold</vt:lpstr>
      <vt:lpstr>Segoe UI</vt:lpstr>
      <vt:lpstr>Times New Roman</vt:lpstr>
      <vt:lpstr>Wingdings</vt:lpstr>
      <vt:lpstr>Wingdings 3</vt:lpstr>
      <vt:lpstr>עשן מתפתל</vt:lpstr>
      <vt:lpstr>Picture</vt:lpstr>
      <vt:lpstr>מצגת של PowerPoint‏</vt:lpstr>
      <vt:lpstr>מצגת של PowerPoint‏</vt:lpstr>
      <vt:lpstr>  </vt:lpstr>
      <vt:lpstr>הנחיות כלליות לכל אורך התסקיר הדגשים יהיו על – </vt:lpstr>
      <vt:lpstr>תוכן עניינים</vt:lpstr>
      <vt:lpstr>מצגת של PowerPoint‏</vt:lpstr>
      <vt:lpstr>רקע לכתיבת הדוח החברתי </vt:lpstr>
      <vt:lpstr>מתודולוגיה</vt:lpstr>
      <vt:lpstr>סקר ראיונות במתחם x  בניינים בהם x  דירות  בסקר רואינו x מרואיינים (לכל בנין בנפרד) </vt:lpstr>
      <vt:lpstr>שלבי קידום התכנית לאורך השנים </vt:lpstr>
      <vt:lpstr>מצגת של PowerPoint‏</vt:lpstr>
      <vt:lpstr>מתודולוגיה</vt:lpstr>
      <vt:lpstr>רקע על השכונה</vt:lpstr>
      <vt:lpstr>מאפיינים שכונתיים</vt:lpstr>
      <vt:lpstr>שירותי בריאות</vt:lpstr>
      <vt:lpstr>שירותי תרבות וקהילה</vt:lpstr>
      <vt:lpstr>מוסדות חינוך</vt:lpstr>
      <vt:lpstr>מצגת של PowerPoint‏</vt:lpstr>
      <vt:lpstr>תחבורה ציבורית</vt:lpstr>
      <vt:lpstr>מסחר ופנאי - דפוסי שימוש ושביעות רצון (חלוקה עפ"י/ מפה/תרשים/דיאגרמה</vt:lpstr>
      <vt:lpstr>חלק ג' - המתחם</vt:lpstr>
      <vt:lpstr> מיקום ומיפוי המתחם</vt:lpstr>
      <vt:lpstr>תמונת מצב פיזית</vt:lpstr>
      <vt:lpstr>תמונת מצב תפקודית-חברתית מאפייני המרואיינים המתגוררים במתחם:</vt:lpstr>
      <vt:lpstr>תמונת מצב תפקודית-חברתית מאפייני המרואיינים המתגוררים במתחם:</vt:lpstr>
      <vt:lpstr>צורות בעלות-חזקה על הנכס</vt:lpstr>
      <vt:lpstr>חוסן קהילתי</vt:lpstr>
      <vt:lpstr>אוכלוסיות רגישות</vt:lpstr>
      <vt:lpstr>נתונים על תהליכי התארגנות והתקשרויות במתחם</vt:lpstr>
      <vt:lpstr>עמדות  בעלי זכויות כלפי הפרויקט-מידע, שיתוף ועדכונים</vt:lpstr>
      <vt:lpstr>ציפיות וחששות הדיירים</vt:lpstr>
      <vt:lpstr>חששות הדיירים-(פירוט הפתרונות להוסיף להמלצות)</vt:lpstr>
      <vt:lpstr>סטטוס חתימות</vt:lpstr>
      <vt:lpstr>תיאור התכנון המוצע-(יש להוסיף הדמיה)</vt:lpstr>
      <vt:lpstr>עיבוד נתונים והמלצות חברתיות ותכנוניות –  </vt:lpstr>
      <vt:lpstr>עיבוד נתונים והמלצות חברתיות ותכנוניות –  </vt:lpstr>
      <vt:lpstr>חלק ד' </vt:lpstr>
      <vt:lpstr>המלצות לליווי חברתי </vt:lpstr>
      <vt:lpstr>המלצות לליווי חברתי- אוכלוסיות רגישות</vt:lpstr>
      <vt:lpstr>תובנות והמלצות לתכנון </vt:lpstr>
      <vt:lpstr>המלצות לתכנון עבור הקהילה </vt:lpstr>
      <vt:lpstr>המלצות לשלב האכלוס מחדש     </vt:lpstr>
      <vt:lpstr>נספחים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רוית קשטן ארצי</dc:creator>
  <cp:lastModifiedBy>ספי סמדג'ה וסרמן</cp:lastModifiedBy>
  <cp:revision>126</cp:revision>
  <dcterms:created xsi:type="dcterms:W3CDTF">2022-01-31T07:03:57Z</dcterms:created>
  <dcterms:modified xsi:type="dcterms:W3CDTF">2025-08-12T13:07:36Z</dcterms:modified>
</cp:coreProperties>
</file>